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71" r:id="rId4"/>
    <p:sldId id="272" r:id="rId5"/>
    <p:sldId id="284" r:id="rId6"/>
    <p:sldId id="286" r:id="rId7"/>
    <p:sldId id="288" r:id="rId8"/>
    <p:sldId id="287" r:id="rId9"/>
    <p:sldId id="289" r:id="rId10"/>
    <p:sldId id="292" r:id="rId11"/>
    <p:sldId id="291" r:id="rId12"/>
    <p:sldId id="293" r:id="rId13"/>
    <p:sldId id="290" r:id="rId14"/>
    <p:sldId id="273" r:id="rId15"/>
    <p:sldId id="277" r:id="rId16"/>
    <p:sldId id="279" r:id="rId17"/>
    <p:sldId id="304" r:id="rId18"/>
    <p:sldId id="268" r:id="rId19"/>
    <p:sldId id="263" r:id="rId20"/>
    <p:sldId id="306" r:id="rId21"/>
    <p:sldId id="275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7" r:id="rId31"/>
    <p:sldId id="30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1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8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3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1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37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8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04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4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3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A9926-A1E7-41FE-9698-EEBA5CD0EB09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1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file:///\\192.168.45.100\forGPU2\Kimjihoo\presentation\9-2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0.png"/><Relationship Id="rId4" Type="http://schemas.openxmlformats.org/officeDocument/2006/relationships/video" Target="../media/media2.mp4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hyperlink" Target="file:///\\192.168.45.100\forGPU2\Kimjihoo\presentation\9-4\2.mp4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005.03194" TargetMode="External"/><Relationship Id="rId5" Type="http://schemas.openxmlformats.org/officeDocument/2006/relationships/hyperlink" Target="file:///\\192.168.45.100\forGPU2\Kimjihoo\presentation\9-4\3.mp4" TargetMode="Externa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6346558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6356546"/>
            <a:ext cx="1529649" cy="400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1FDF43-61AD-4FE6-9742-AB2D41FC9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75493"/>
            <a:ext cx="6096000" cy="243088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5987214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F177A8-7A63-42ED-B7B9-411FCD2B8AE1}"/>
              </a:ext>
            </a:extLst>
          </p:cNvPr>
          <p:cNvSpPr txBox="1"/>
          <p:nvPr/>
        </p:nvSpPr>
        <p:spPr>
          <a:xfrm>
            <a:off x="0" y="59872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  <a:cs typeface="맑은 고딕 Semilight" panose="020B0502040204020203" pitchFamily="50" charset="-127"/>
              </a:rPr>
              <a:t>김지후</a:t>
            </a:r>
            <a:endParaRPr lang="en-US" dirty="0"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2EE9AA-8180-4F8F-9546-D269F3B199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892" y="257594"/>
            <a:ext cx="1875992" cy="847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527BD1-5C26-4590-93C8-38CA12B93B20}"/>
              </a:ext>
            </a:extLst>
          </p:cNvPr>
          <p:cNvSpPr txBox="1"/>
          <p:nvPr/>
        </p:nvSpPr>
        <p:spPr>
          <a:xfrm>
            <a:off x="240892" y="1198983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ea"/>
                <a:ea typeface="+mj-ea"/>
              </a:rPr>
              <a:t>Repetition Counter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92BB2-0845-42B1-B9A8-1675F3DECEFD}"/>
              </a:ext>
            </a:extLst>
          </p:cNvPr>
          <p:cNvSpPr txBox="1"/>
          <p:nvPr/>
        </p:nvSpPr>
        <p:spPr>
          <a:xfrm>
            <a:off x="6248400" y="3573883"/>
            <a:ext cx="412010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lnSpc>
                <a:spcPct val="90000"/>
              </a:lnSpc>
              <a:defRPr/>
            </a:pP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Medical</a:t>
            </a:r>
            <a:r>
              <a:rPr lang="ko-KR" altLang="en-US" sz="1600" dirty="0" smtClean="0"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Imaging</a:t>
            </a:r>
            <a:r>
              <a:rPr lang="ko-KR" altLang="en-US" sz="1600" dirty="0" smtClean="0"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&amp; Intelligent Reality Lab.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Convergence Medicine/Radiology, 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University of Ulsan College of Medicine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 err="1" smtClean="0">
                <a:latin typeface="+mn-ea"/>
                <a:cs typeface="Biome Light" panose="020B0502040204020203" pitchFamily="34" charset="0"/>
              </a:rPr>
              <a:t>Asan</a:t>
            </a: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 Medical Center</a:t>
            </a:r>
            <a:endParaRPr lang="en-US" altLang="ko-KR" sz="1600" dirty="0">
              <a:latin typeface="+mn-ea"/>
              <a:cs typeface="Biome Ligh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6786" y="6009005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Bahnschrift Condensed" panose="020B0502040204020203" pitchFamily="34" charset="0"/>
              </a:rPr>
              <a:t>2025.09.12 ~ 2025.09.24</a:t>
            </a:r>
            <a:endParaRPr lang="ko-KR" altLang="en-US" dirty="0">
              <a:latin typeface="Bahnschrift Condensed" panose="020B0502040204020203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575" y="6400127"/>
            <a:ext cx="6219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 action="ppaction://hlinkfile"/>
              </a:rPr>
              <a:t>\\</a:t>
            </a:r>
            <a:r>
              <a:rPr lang="en-US" altLang="ko-KR" dirty="0" smtClean="0">
                <a:hlinkClick r:id="rId6" action="ppaction://hlinkfile"/>
              </a:rPr>
              <a:t>192.168.45.100\forGPU2\Kimjihoo\presentation\9-2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3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Outlier: </a:t>
            </a:r>
            <a:r>
              <a:rPr lang="en-US" altLang="ko-KR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Kalaman</a:t>
            </a: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</a:t>
            </a:r>
            <a:r>
              <a:rPr lang="en-US" altLang="ko-KR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keypoints</a:t>
            </a: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x, y)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3" y="1018249"/>
            <a:ext cx="12055955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8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1053724"/>
            <a:ext cx="6492012" cy="54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: Isolation Forest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424" y="45440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597520" y="1200077"/>
            <a:ext cx="527063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 smtClean="0"/>
              <a:t>어느정도는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잘 잡는 모습을 보이지만 연속된 </a:t>
            </a:r>
            <a:r>
              <a:rPr lang="en-US" altLang="ko-KR" dirty="0" smtClean="0"/>
              <a:t>outlier</a:t>
            </a:r>
            <a:r>
              <a:rPr lang="ko-KR" altLang="en-US" dirty="0" smtClean="0"/>
              <a:t>에서 몇몇 </a:t>
            </a:r>
            <a:r>
              <a:rPr lang="en-US" altLang="ko-KR" dirty="0" smtClean="0"/>
              <a:t>outlier</a:t>
            </a:r>
            <a:r>
              <a:rPr lang="ko-KR" altLang="en-US" dirty="0" smtClean="0"/>
              <a:t>를 못 잡는 모습을 보임 </a:t>
            </a:r>
            <a:endParaRPr lang="en-US" altLang="ko-KR" dirty="0" smtClean="0"/>
          </a:p>
          <a:p>
            <a:pPr>
              <a:spcAft>
                <a:spcPts val="600"/>
              </a:spcAft>
            </a:pPr>
            <a:r>
              <a:rPr lang="en-US" altLang="ko-KR" dirty="0" smtClean="0"/>
              <a:t>= </a:t>
            </a:r>
            <a:r>
              <a:rPr lang="ko-KR" altLang="en-US" dirty="0" err="1" smtClean="0"/>
              <a:t>보간할</a:t>
            </a:r>
            <a:r>
              <a:rPr lang="ko-KR" altLang="en-US" dirty="0" smtClean="0"/>
              <a:t> 때 문제점이 생김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8600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Outlier: FFT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8" y="830744"/>
            <a:ext cx="9927954" cy="5886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112594" y="1296784"/>
            <a:ext cx="2000276" cy="1477328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순간적으로 튄 </a:t>
            </a:r>
            <a:r>
              <a:rPr lang="en-US" altLang="ko-KR" dirty="0" smtClean="0"/>
              <a:t>Outlier </a:t>
            </a:r>
            <a:r>
              <a:rPr lang="ko-KR" altLang="en-US" dirty="0" smtClean="0"/>
              <a:t>발생시 그 옆의 정상 </a:t>
            </a:r>
            <a:r>
              <a:rPr lang="en-US" altLang="ko-KR" dirty="0" smtClean="0"/>
              <a:t>frame</a:t>
            </a:r>
            <a:r>
              <a:rPr lang="ko-KR" altLang="en-US" dirty="0" smtClean="0"/>
              <a:t>들도 </a:t>
            </a:r>
            <a:r>
              <a:rPr lang="en-US" altLang="ko-KR" dirty="0" smtClean="0"/>
              <a:t>Outlier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잡혀버림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611091" y="1384283"/>
            <a:ext cx="415636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7" idx="1"/>
            <a:endCxn id="8" idx="6"/>
          </p:cNvCxnSpPr>
          <p:nvPr/>
        </p:nvCxnSpPr>
        <p:spPr>
          <a:xfrm flipH="1" flipV="1">
            <a:off x="6026727" y="1592101"/>
            <a:ext cx="4085867" cy="443347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73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Filter : </a:t>
            </a: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velocity + IQR</a:t>
            </a:r>
            <a:endParaRPr lang="en-US" altLang="ko-KR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5" y="861503"/>
            <a:ext cx="6552349" cy="58300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91003" y="996019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모든 영상들에 공통적으로 적용할 수 있는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Threshold </a:t>
            </a:r>
            <a:r>
              <a:rPr lang="ko-KR" altLang="en-US" b="1" dirty="0" smtClean="0"/>
              <a:t>설정이 어려움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891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1804" y="1490008"/>
            <a:ext cx="558838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Main</a:t>
            </a:r>
            <a:b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Pipeline</a:t>
            </a:r>
            <a:endParaRPr lang="en-US" altLang="ko-KR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 Pipeline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54" y="941503"/>
            <a:ext cx="4426009" cy="5716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713316" y="1351662"/>
            <a:ext cx="718773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en-US" altLang="ko-KR" dirty="0" err="1" smtClean="0"/>
              <a:t>Keypoints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marL="742950" lvl="1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YOLOv11n-pose </a:t>
            </a:r>
            <a:r>
              <a:rPr lang="ko-KR" altLang="en-US" dirty="0" smtClean="0"/>
              <a:t>와 같은 가벼운 모델을 통해 실시간으로 환자의 </a:t>
            </a:r>
            <a:r>
              <a:rPr lang="en-US" altLang="ko-KR" dirty="0" err="1" smtClean="0"/>
              <a:t>keypoints</a:t>
            </a:r>
            <a:r>
              <a:rPr lang="ko-KR" altLang="en-US" dirty="0" smtClean="0"/>
              <a:t>를 추출한다</a:t>
            </a:r>
            <a:r>
              <a:rPr lang="en-US" altLang="ko-KR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en-US" altLang="ko-KR" dirty="0" smtClean="0"/>
              <a:t>Exercise Recognition</a:t>
            </a:r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운동이 어떤 </a:t>
            </a:r>
            <a:r>
              <a:rPr lang="ko-KR" altLang="en-US" dirty="0" err="1" smtClean="0"/>
              <a:t>운동인치</a:t>
            </a:r>
            <a:r>
              <a:rPr lang="ko-KR" altLang="en-US" dirty="0" smtClean="0"/>
              <a:t> 판단하는 모델</a:t>
            </a:r>
            <a:endParaRPr lang="en-US" altLang="ko-KR" dirty="0" smtClean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환자에게 특정행동을 강제하는 편이 간단하고 편함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(ex. Push-up 10</a:t>
            </a:r>
            <a:r>
              <a:rPr lang="ko-KR" altLang="en-US" dirty="0" smtClean="0"/>
              <a:t>회를 실행해 주세요</a:t>
            </a:r>
            <a:r>
              <a:rPr lang="en-US" altLang="ko-KR" dirty="0" smtClean="0"/>
              <a:t>.)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en-US" altLang="ko-KR" dirty="0" smtClean="0"/>
              <a:t>Repetition Counter</a:t>
            </a:r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특정 행동의 횟수를 </a:t>
            </a:r>
            <a:r>
              <a:rPr lang="en-US" altLang="ko-KR" dirty="0" smtClean="0"/>
              <a:t>count </a:t>
            </a:r>
            <a:r>
              <a:rPr lang="ko-KR" altLang="en-US" dirty="0" smtClean="0"/>
              <a:t>해주는 모델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(Push-up (8/10))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3316" y="4976010"/>
            <a:ext cx="718773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sz="2800" b="1" dirty="0" err="1" smtClean="0"/>
              <a:t>변경점</a:t>
            </a:r>
            <a:endParaRPr lang="en-US" altLang="ko-KR" b="1" dirty="0" smtClean="0"/>
          </a:p>
          <a:p>
            <a:pPr latinLnBrk="0">
              <a:spcAft>
                <a:spcPts val="600"/>
              </a:spcAft>
            </a:pPr>
            <a:r>
              <a:rPr lang="ko-KR" altLang="en-US" dirty="0" smtClean="0"/>
              <a:t>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환자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의사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행동을 선택 할 경우</a:t>
            </a:r>
            <a:r>
              <a:rPr lang="en-US" altLang="ko-KR" dirty="0" smtClean="0"/>
              <a:t>, Exercise Recognition</a:t>
            </a:r>
            <a:r>
              <a:rPr lang="ko-KR" altLang="en-US" dirty="0" smtClean="0"/>
              <a:t>이 필요 없음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2821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Keypoints</a:t>
            </a: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2D Body Keypoint Datasets — MMPose 1.3.2 document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23" y="800100"/>
            <a:ext cx="2675792" cy="597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9323" y="1441646"/>
            <a:ext cx="2675792" cy="53336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774992" y="1441645"/>
          <a:ext cx="7741176" cy="23430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095904">
                  <a:extLst>
                    <a:ext uri="{9D8B030D-6E8A-4147-A177-3AD203B41FA5}">
                      <a16:colId xmlns:a16="http://schemas.microsoft.com/office/drawing/2014/main" val="1148616027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553056177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623865614"/>
                    </a:ext>
                  </a:extLst>
                </a:gridCol>
                <a:gridCol w="778122">
                  <a:extLst>
                    <a:ext uri="{9D8B030D-6E8A-4147-A177-3AD203B41FA5}">
                      <a16:colId xmlns:a16="http://schemas.microsoft.com/office/drawing/2014/main" val="113545271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이름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Index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이름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Index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33351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Shoulder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5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Hip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11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105632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Shoulder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6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Hip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12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7939734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Elbow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7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Knee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13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2045651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Elbow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8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Knee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14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078283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Wrist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9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Ankle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15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818798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Wrist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10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Ankle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16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9344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623746"/>
              </p:ext>
            </p:extLst>
          </p:nvPr>
        </p:nvGraphicFramePr>
        <p:xfrm>
          <a:off x="3541223" y="3935041"/>
          <a:ext cx="8208714" cy="28084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29046">
                  <a:extLst>
                    <a:ext uri="{9D8B030D-6E8A-4147-A177-3AD203B41FA5}">
                      <a16:colId xmlns:a16="http://schemas.microsoft.com/office/drawing/2014/main" val="2829290958"/>
                    </a:ext>
                  </a:extLst>
                </a:gridCol>
                <a:gridCol w="2230558">
                  <a:extLst>
                    <a:ext uri="{9D8B030D-6E8A-4147-A177-3AD203B41FA5}">
                      <a16:colId xmlns:a16="http://schemas.microsoft.com/office/drawing/2014/main" val="4208295704"/>
                    </a:ext>
                  </a:extLst>
                </a:gridCol>
                <a:gridCol w="1232234">
                  <a:extLst>
                    <a:ext uri="{9D8B030D-6E8A-4147-A177-3AD203B41FA5}">
                      <a16:colId xmlns:a16="http://schemas.microsoft.com/office/drawing/2014/main" val="2489184268"/>
                    </a:ext>
                  </a:extLst>
                </a:gridCol>
                <a:gridCol w="3016876">
                  <a:extLst>
                    <a:ext uri="{9D8B030D-6E8A-4147-A177-3AD203B41FA5}">
                      <a16:colId xmlns:a16="http://schemas.microsoft.com/office/drawing/2014/main" val="643237305"/>
                    </a:ext>
                  </a:extLst>
                </a:gridCol>
              </a:tblGrid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Angle </a:t>
                      </a:r>
                      <a:r>
                        <a:rPr lang="ko-KR" altLang="en-US" sz="1500" dirty="0"/>
                        <a:t>이름</a:t>
                      </a:r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정의 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sz="1500" dirty="0" err="1"/>
                        <a:t>Keypoints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정의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숫자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설명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한국어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79447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Angle_L_Elbow</a:t>
                      </a:r>
                      <a:endParaRPr lang="en-US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(Shoulder–Elbow–Wrist)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/>
                        <a:t>(5–7–9)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왼쪽 팔꿈치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44425504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Angle_R_Elbow</a:t>
                      </a:r>
                      <a:endParaRPr lang="en-US" altLang="ko-KR" sz="1500" dirty="0" smtClean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(Shoulder–Elbow–Wrist)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/>
                        <a:t>(6–8–10)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오른쪽 팔꿈치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9645780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Angle_L_Shoulder</a:t>
                      </a:r>
                      <a:endParaRPr lang="en-US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(Elbow–Shoulder–Hip)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(7–5–11)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왼쪽 어깨</a:t>
                      </a:r>
                      <a:r>
                        <a:rPr lang="en-US" altLang="ko-KR" sz="1500" dirty="0"/>
                        <a:t>-</a:t>
                      </a:r>
                      <a:r>
                        <a:rPr lang="ko-KR" altLang="en-US" sz="1500" dirty="0"/>
                        <a:t>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032497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Angle_R_Shoulder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(Elbow–Shoulder–Hip)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(8–6–12)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오른쪽 어깨</a:t>
                      </a:r>
                      <a:r>
                        <a:rPr lang="en-US" altLang="ko-KR" sz="1500" dirty="0"/>
                        <a:t>-</a:t>
                      </a:r>
                      <a:r>
                        <a:rPr lang="ko-KR" altLang="en-US" sz="1500" dirty="0"/>
                        <a:t>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3245860"/>
                  </a:ext>
                </a:extLst>
              </a:tr>
              <a:tr h="1794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Angle_L_Hip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(Hip–Knee–Ankle)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(11–13–15)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왼쪽 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3904184"/>
                  </a:ext>
                </a:extLst>
              </a:tr>
              <a:tr h="1794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Angle_R_Hip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(Hip–Knee–Ankle)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(12–14–16)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오른쪽 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92341091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Angle_L_Knee</a:t>
                      </a:r>
                      <a:endParaRPr lang="en-US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(Shoulder–Hip–Knee)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(5–11–13)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왼쪽 무릎 각도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327" marR="76327" marT="38227" marB="38227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217355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Angle_R_Knee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(Shoulder–Hip–Knee)</a:t>
                      </a:r>
                    </a:p>
                  </a:txBody>
                  <a:tcPr marL="76339" marR="76339" marT="38170" marB="3817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(6–12–14)</a:t>
                      </a:r>
                    </a:p>
                  </a:txBody>
                  <a:tcPr marL="76339" marR="76339" marT="38170" marB="3817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오른쪽 무릎 각도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327" marR="76327" marT="38227" marB="38227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74161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307363" y="829610"/>
            <a:ext cx="514397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12</a:t>
            </a:r>
            <a:r>
              <a:rPr lang="ko-KR" altLang="en-US" sz="2400" b="1" dirty="0" smtClean="0"/>
              <a:t>개의 </a:t>
            </a:r>
            <a:r>
              <a:rPr lang="en-US" altLang="ko-KR" sz="2400" b="1" dirty="0" err="1" smtClean="0"/>
              <a:t>Keypoints</a:t>
            </a:r>
            <a:r>
              <a:rPr lang="en-US" altLang="ko-KR" sz="2400" b="1" dirty="0" smtClean="0"/>
              <a:t>, 8</a:t>
            </a:r>
            <a:r>
              <a:rPr lang="ko-KR" altLang="en-US" sz="2400" b="1" dirty="0" smtClean="0"/>
              <a:t>개의 관절 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4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325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YOLOv11 </a:t>
            </a:r>
            <a:r>
              <a:rPr lang="en-US" altLang="ko-KR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Public_data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514218"/>
              </p:ext>
            </p:extLst>
          </p:nvPr>
        </p:nvGraphicFramePr>
        <p:xfrm>
          <a:off x="1733958" y="940415"/>
          <a:ext cx="8724084" cy="56515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4847">
                  <a:extLst>
                    <a:ext uri="{9D8B030D-6E8A-4147-A177-3AD203B41FA5}">
                      <a16:colId xmlns:a16="http://schemas.microsoft.com/office/drawing/2014/main" val="1162422381"/>
                    </a:ext>
                  </a:extLst>
                </a:gridCol>
                <a:gridCol w="1689112">
                  <a:extLst>
                    <a:ext uri="{9D8B030D-6E8A-4147-A177-3AD203B41FA5}">
                      <a16:colId xmlns:a16="http://schemas.microsoft.com/office/drawing/2014/main" val="1552255762"/>
                    </a:ext>
                  </a:extLst>
                </a:gridCol>
                <a:gridCol w="1494295">
                  <a:extLst>
                    <a:ext uri="{9D8B030D-6E8A-4147-A177-3AD203B41FA5}">
                      <a16:colId xmlns:a16="http://schemas.microsoft.com/office/drawing/2014/main" val="3001951171"/>
                    </a:ext>
                  </a:extLst>
                </a:gridCol>
                <a:gridCol w="2172915">
                  <a:extLst>
                    <a:ext uri="{9D8B030D-6E8A-4147-A177-3AD203B41FA5}">
                      <a16:colId xmlns:a16="http://schemas.microsoft.com/office/drawing/2014/main" val="2244569560"/>
                    </a:ext>
                  </a:extLst>
                </a:gridCol>
                <a:gridCol w="2172915">
                  <a:extLst>
                    <a:ext uri="{9D8B030D-6E8A-4147-A177-3AD203B41FA5}">
                      <a16:colId xmlns:a16="http://schemas.microsoft.com/office/drawing/2014/main" val="3084073234"/>
                    </a:ext>
                  </a:extLst>
                </a:gridCol>
              </a:tblGrid>
              <a:tr h="46504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하위폴더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이미지 개수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영상 개수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583517"/>
                  </a:ext>
                </a:extLst>
              </a:tr>
              <a:tr h="4715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Public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COCO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56599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Fine-tuning</a:t>
                      </a:r>
                      <a:r>
                        <a:rPr lang="ko-KR" altLang="en-US" dirty="0" smtClean="0"/>
                        <a:t>의 경우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불필요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70535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2346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35525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590948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DWPOSE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56813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213452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8000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932810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MPII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14695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385417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2596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245549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072800"/>
                  </a:ext>
                </a:extLst>
              </a:tr>
              <a:tr h="4715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Patient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AI_Dataset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(N01)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Treatment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24375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351613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Ward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9511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801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2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3123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YOLOv11 </a:t>
            </a:r>
            <a:r>
              <a:rPr lang="en-US" altLang="ko-KR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Finetuning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35957"/>
              </p:ext>
            </p:extLst>
          </p:nvPr>
        </p:nvGraphicFramePr>
        <p:xfrm>
          <a:off x="287693" y="1145193"/>
          <a:ext cx="11636829" cy="2834640"/>
        </p:xfrm>
        <a:graphic>
          <a:graphicData uri="http://schemas.openxmlformats.org/drawingml/2006/table">
            <a:tbl>
              <a:tblPr/>
              <a:tblGrid>
                <a:gridCol w="2427515">
                  <a:extLst>
                    <a:ext uri="{9D8B030D-6E8A-4147-A177-3AD203B41FA5}">
                      <a16:colId xmlns:a16="http://schemas.microsoft.com/office/drawing/2014/main" val="1885970232"/>
                    </a:ext>
                  </a:extLst>
                </a:gridCol>
                <a:gridCol w="4604657">
                  <a:extLst>
                    <a:ext uri="{9D8B030D-6E8A-4147-A177-3AD203B41FA5}">
                      <a16:colId xmlns:a16="http://schemas.microsoft.com/office/drawing/2014/main" val="1065531460"/>
                    </a:ext>
                  </a:extLst>
                </a:gridCol>
                <a:gridCol w="4604657">
                  <a:extLst>
                    <a:ext uri="{9D8B030D-6E8A-4147-A177-3AD203B41FA5}">
                      <a16:colId xmlns:a16="http://schemas.microsoft.com/office/drawing/2014/main" val="336946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YOLOv11 (</a:t>
                      </a:r>
                      <a:r>
                        <a:rPr lang="en-US" b="1" dirty="0" err="1"/>
                        <a:t>Keypoint</a:t>
                      </a:r>
                      <a:r>
                        <a:rPr lang="en-US" b="1" dirty="0"/>
                        <a:t> as </a:t>
                      </a:r>
                      <a:r>
                        <a:rPr lang="en-US" b="1" dirty="0" err="1"/>
                        <a:t>BBox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YOLOv11-Pose (</a:t>
                      </a:r>
                      <a:r>
                        <a:rPr lang="ko-KR" altLang="en-US" b="1" dirty="0"/>
                        <a:t>기존 </a:t>
                      </a:r>
                      <a:r>
                        <a:rPr lang="en-US" b="1" dirty="0"/>
                        <a:t>Pose </a:t>
                      </a:r>
                      <a:r>
                        <a:rPr lang="ko-KR" altLang="en-US" b="1" dirty="0"/>
                        <a:t>모델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432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기본 아이디어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각 관절을 독립 </a:t>
                      </a:r>
                      <a:r>
                        <a:rPr lang="ko-KR" altLang="en-US" dirty="0" smtClean="0"/>
                        <a:t>객체로 탐지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작은 </a:t>
                      </a:r>
                      <a:r>
                        <a:rPr lang="en-US" altLang="ko-KR" dirty="0" err="1" smtClean="0"/>
                        <a:t>BBox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한 사람의 전체 </a:t>
                      </a:r>
                      <a:r>
                        <a:rPr lang="en-US" altLang="ko-KR" dirty="0"/>
                        <a:t>skeleton</a:t>
                      </a:r>
                      <a:r>
                        <a:rPr lang="ko-KR" altLang="en-US" dirty="0"/>
                        <a:t>을 한 번에 추정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52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출력 구조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여러 개의 </a:t>
                      </a:r>
                      <a:r>
                        <a:rPr lang="en-US" dirty="0" err="1"/>
                        <a:t>keypoint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BBox</a:t>
                      </a:r>
                      <a:r>
                        <a:rPr lang="en-US" dirty="0"/>
                        <a:t>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(</a:t>
                      </a:r>
                      <a:r>
                        <a:rPr lang="en-US" dirty="0"/>
                        <a:t>class</a:t>
                      </a:r>
                      <a:r>
                        <a:rPr lang="ko-KR" altLang="en-US" dirty="0"/>
                        <a:t>별</a:t>
                      </a:r>
                      <a:r>
                        <a:rPr lang="en-US" altLang="ko-KR" dirty="0"/>
                        <a:t>: </a:t>
                      </a:r>
                      <a:r>
                        <a:rPr lang="en-US" dirty="0"/>
                        <a:t>shoulder, knee, wrist...)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BBox</a:t>
                      </a:r>
                      <a:r>
                        <a:rPr lang="en-US" dirty="0"/>
                        <a:t> + 17</a:t>
                      </a:r>
                      <a:r>
                        <a:rPr lang="ko-KR" altLang="en-US" dirty="0"/>
                        <a:t>개 </a:t>
                      </a:r>
                      <a:r>
                        <a:rPr lang="en-US" dirty="0" err="1"/>
                        <a:t>keypoint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124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모델 크기</a:t>
                      </a:r>
                      <a:r>
                        <a:rPr lang="en-US" altLang="ko-KR" b="1" dirty="0"/>
                        <a:t>/</a:t>
                      </a:r>
                      <a:r>
                        <a:rPr lang="ko-KR" altLang="en-US" b="1" dirty="0"/>
                        <a:t>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매우 </a:t>
                      </a:r>
                      <a:r>
                        <a:rPr lang="ko-KR" altLang="en-US" dirty="0"/>
                        <a:t>빠름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경량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중간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상대적으로 무거움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384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Occlusion </a:t>
                      </a:r>
                      <a:r>
                        <a:rPr lang="ko-KR" altLang="en-US" b="1" dirty="0"/>
                        <a:t>대응력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낮음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가려진 관절 인식 불가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높음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구조적 관계로 추론 가능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64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Skeleton </a:t>
                      </a:r>
                      <a:r>
                        <a:rPr lang="ko-KR" altLang="en-US" b="1" dirty="0"/>
                        <a:t>관계 학습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각 </a:t>
                      </a:r>
                      <a:r>
                        <a:rPr lang="en-US" altLang="ko-KR" dirty="0" err="1"/>
                        <a:t>keypoint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독립 탐지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있음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joint dependency </a:t>
                      </a:r>
                      <a:r>
                        <a:rPr lang="ko-KR" altLang="en-US" dirty="0"/>
                        <a:t>학습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492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적용 예시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단일 관절 검출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단순 반복 동작 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인체 자세 분석</a:t>
                      </a:r>
                      <a:r>
                        <a:rPr lang="en-US" altLang="ko-KR" dirty="0"/>
                        <a:t>, </a:t>
                      </a:r>
                      <a:r>
                        <a:rPr lang="en-US" dirty="0"/>
                        <a:t>rehabilitation monitoring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9199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0" y="4075315"/>
            <a:ext cx="4219575" cy="25778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4075314"/>
            <a:ext cx="4219576" cy="25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4412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YOLOv11 (</a:t>
            </a:r>
            <a:r>
              <a:rPr lang="en-US" altLang="ko-KR" sz="2400" b="1" dirty="0" err="1"/>
              <a:t>Keypoint</a:t>
            </a:r>
            <a:r>
              <a:rPr lang="en-US" altLang="ko-KR" sz="2400" b="1" dirty="0"/>
              <a:t> as </a:t>
            </a:r>
            <a:r>
              <a:rPr lang="en-US" altLang="ko-KR" sz="2400" b="1" dirty="0" err="1"/>
              <a:t>BBox</a:t>
            </a:r>
            <a:r>
              <a:rPr lang="en-US" altLang="ko-KR" sz="2400" b="1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26479" y="904876"/>
            <a:ext cx="5910349" cy="243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smtClean="0"/>
              <a:t>Occlusion(</a:t>
            </a:r>
            <a:r>
              <a:rPr lang="ko-KR" altLang="en-US" b="1" dirty="0" smtClean="0"/>
              <a:t>가림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발생시 해결 방법이 </a:t>
            </a:r>
            <a:r>
              <a:rPr lang="ko-KR" altLang="en-US" b="1" dirty="0" smtClean="0"/>
              <a:t>전무하다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좌측에서 촬영할 경우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우측 손이나 발이 가려짐으로 인해 </a:t>
            </a:r>
            <a:r>
              <a:rPr lang="en-US" altLang="ko-KR" sz="1600" dirty="0" smtClean="0"/>
              <a:t>YOLO</a:t>
            </a:r>
            <a:r>
              <a:rPr lang="ko-KR" altLang="en-US" sz="1600" dirty="0" smtClean="0"/>
              <a:t>를 통한 </a:t>
            </a:r>
            <a:r>
              <a:rPr lang="en-US" altLang="ko-KR" sz="1600" dirty="0" smtClean="0"/>
              <a:t>Detecting </a:t>
            </a:r>
            <a:r>
              <a:rPr lang="ko-KR" altLang="en-US" sz="1600" dirty="0" smtClean="0"/>
              <a:t>불가능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좌우 </a:t>
            </a:r>
            <a:r>
              <a:rPr lang="en-US" altLang="ko-KR" b="1" dirty="0" err="1" smtClean="0"/>
              <a:t>keypoints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구분 방법이 애매함</a:t>
            </a:r>
            <a:r>
              <a:rPr lang="en-US" altLang="ko-KR" b="1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사람이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명 이상 존재할 경우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다른 사람의 </a:t>
            </a:r>
            <a:r>
              <a:rPr lang="en-US" altLang="ko-KR" b="1" dirty="0" err="1" smtClean="0"/>
              <a:t>Keypoints</a:t>
            </a:r>
            <a:r>
              <a:rPr lang="ko-KR" altLang="en-US" b="1" dirty="0" smtClean="0"/>
              <a:t>와 혼동할 가능성이 있음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42" y="904876"/>
            <a:ext cx="5831512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26479" y="4081549"/>
            <a:ext cx="5520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사람의 양 손목 발목에 특정한 스티커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아대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붕대</a:t>
            </a:r>
            <a:r>
              <a:rPr lang="en-US" altLang="ko-KR" dirty="0"/>
              <a:t>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Detecting </a:t>
            </a:r>
            <a:r>
              <a:rPr lang="ko-KR" altLang="en-US" dirty="0" smtClean="0"/>
              <a:t>하기 쉬운 물체를 </a:t>
            </a:r>
            <a:r>
              <a:rPr lang="ko-KR" altLang="en-US" dirty="0" smtClean="0"/>
              <a:t>장착 후 </a:t>
            </a:r>
            <a:r>
              <a:rPr lang="en-US" altLang="ko-KR" dirty="0" err="1" smtClean="0"/>
              <a:t>keypoints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outlier </a:t>
            </a:r>
            <a:r>
              <a:rPr lang="ko-KR" altLang="en-US" dirty="0" smtClean="0"/>
              <a:t>판단 가능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이때 오른쪽 왼쪽의 차이가 클수록 </a:t>
            </a:r>
            <a:r>
              <a:rPr lang="ko-KR" altLang="en-US" dirty="0" smtClean="0"/>
              <a:t>좋을 듯 </a:t>
            </a:r>
            <a:r>
              <a:rPr lang="ko-KR" altLang="en-US" dirty="0" smtClean="0"/>
              <a:t>함 </a:t>
            </a:r>
            <a:r>
              <a:rPr lang="en-US" altLang="ko-KR" dirty="0" smtClean="0"/>
              <a:t>(ex. </a:t>
            </a:r>
            <a:r>
              <a:rPr lang="ko-KR" altLang="en-US" dirty="0" smtClean="0"/>
              <a:t>왼손 빨강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오른손 파랑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실험을 위해 환자복은 대여한 </a:t>
            </a:r>
            <a:r>
              <a:rPr lang="ko-KR" altLang="en-US" dirty="0" smtClean="0"/>
              <a:t>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03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2305" y="1490008"/>
            <a:ext cx="570739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Main</a:t>
            </a:r>
          </a:p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Purpose</a:t>
            </a:r>
            <a:endParaRPr lang="en-US" altLang="ko-KR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4584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YOLOv11 </a:t>
            </a:r>
            <a:r>
              <a:rPr lang="en-US" altLang="ko-KR" sz="2400" b="1" dirty="0" err="1" smtClean="0"/>
              <a:t>finetuning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실험 결과</a:t>
            </a:r>
            <a:endParaRPr lang="en-US" altLang="ko-KR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7818" y="901126"/>
            <a:ext cx="656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AI_dataset</a:t>
            </a:r>
            <a:r>
              <a:rPr lang="en-US" altLang="ko-KR" dirty="0" smtClean="0"/>
              <a:t>/N01 </a:t>
            </a:r>
            <a:r>
              <a:rPr lang="ko-KR" altLang="en-US" dirty="0" smtClean="0"/>
              <a:t>내부 파일들만 가지고 </a:t>
            </a:r>
            <a:r>
              <a:rPr lang="en-US" altLang="ko-KR" dirty="0" err="1" smtClean="0"/>
              <a:t>finetuning</a:t>
            </a:r>
            <a:r>
              <a:rPr lang="ko-KR" altLang="en-US" dirty="0" smtClean="0"/>
              <a:t>을 시킨 결과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l="287" t="31384" r="80459" b="16371"/>
          <a:stretch/>
        </p:blipFill>
        <p:spPr>
          <a:xfrm>
            <a:off x="6772436" y="1371600"/>
            <a:ext cx="4801028" cy="1293156"/>
          </a:xfrm>
          <a:prstGeom prst="rect">
            <a:avLst/>
          </a:prstGeom>
        </p:spPr>
      </p:pic>
      <p:pic>
        <p:nvPicPr>
          <p:cNvPr id="12" name="frontal__clamshell_supine_pose_dir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06971" y="1371600"/>
            <a:ext cx="2991046" cy="53174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2436" y="3254960"/>
            <a:ext cx="4801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속도는 </a:t>
            </a:r>
            <a:r>
              <a:rPr lang="en-US" altLang="ko-KR" dirty="0" err="1" smtClean="0"/>
              <a:t>sapien</a:t>
            </a:r>
            <a:r>
              <a:rPr lang="ko-KR" altLang="en-US" dirty="0" smtClean="0"/>
              <a:t>에 비해 압도적으로 빠르지만 정확도는 적지 않게 벗어나기 때문에 </a:t>
            </a:r>
            <a:r>
              <a:rPr lang="en-US" altLang="ko-KR" dirty="0" smtClean="0"/>
              <a:t>labeling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sapiens</a:t>
            </a:r>
            <a:r>
              <a:rPr lang="ko-KR" altLang="en-US" dirty="0" smtClean="0"/>
              <a:t>를 계속해서 사용하는 것이 </a:t>
            </a:r>
            <a:r>
              <a:rPr lang="ko-KR" altLang="en-US" dirty="0" err="1" smtClean="0"/>
              <a:t>좋아보임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추후에 </a:t>
            </a:r>
            <a:r>
              <a:rPr lang="en-US" altLang="ko-KR" dirty="0" smtClean="0"/>
              <a:t>outlier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filter</a:t>
            </a:r>
            <a:r>
              <a:rPr lang="en-US" altLang="ko-KR" dirty="0" err="1" smtClean="0"/>
              <a:t>in</a:t>
            </a:r>
            <a:r>
              <a:rPr lang="ko-KR" altLang="en-US" dirty="0" smtClean="0"/>
              <a:t>을 완료한 데이터들을 추가 학습 시킨다면 정확도는 더욱 올라갈 것이라 예상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" name="frontal__clamshell_supine_pose17_direc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9258" y="1371600"/>
            <a:ext cx="2992582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1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1662" y="1905506"/>
            <a:ext cx="712868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Repetition</a:t>
            </a:r>
            <a:endParaRPr lang="en-US" altLang="ko-KR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Counter</a:t>
            </a:r>
            <a:endParaRPr lang="en-US" altLang="ko-KR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62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Repetition </a:t>
            </a:r>
            <a:r>
              <a:rPr lang="en-US" altLang="ko-KR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Couter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8" y="820756"/>
            <a:ext cx="7524834" cy="580864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630342" y="1205984"/>
            <a:ext cx="4402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15_</a:t>
            </a:r>
            <a:r>
              <a:rPr lang="ko-KR" altLang="en-US" sz="1600" dirty="0"/>
              <a:t>앉아서 양손 물통 잡고 옆으로 팔 올리기 </a:t>
            </a:r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7201315" y="800101"/>
            <a:ext cx="4831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linkClick r:id="rId7" action="ppaction://hlinkfile"/>
              </a:rPr>
              <a:t>\\</a:t>
            </a:r>
            <a:r>
              <a:rPr lang="en-US" altLang="ko-KR" sz="1200" dirty="0" smtClean="0">
                <a:hlinkClick r:id="rId7" action="ppaction://hlinkfile"/>
              </a:rPr>
              <a:t>192.168.45.100\forGPU2\Kimjihoo\presentation\9-4\2.mp4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pic>
        <p:nvPicPr>
          <p:cNvPr id="6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47888" y="1673422"/>
            <a:ext cx="2567074" cy="45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6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Angles Over Time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8" y="1059345"/>
            <a:ext cx="7524834" cy="52486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0836" y="1388225"/>
            <a:ext cx="4291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Angle_L_Elbow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Angle_R_Elbow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두 관절의 각도가 강한 주기성을 보이는  것을 확인할 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35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3015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Repetitions Counter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96" y="2522816"/>
            <a:ext cx="11742208" cy="4139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896" y="1000864"/>
            <a:ext cx="1986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b="1" dirty="0" smtClean="0"/>
              <a:t>Peak </a:t>
            </a:r>
          </a:p>
          <a:p>
            <a:pPr marL="342900" indent="-342900">
              <a:buAutoNum type="arabicPeriod"/>
            </a:pPr>
            <a:r>
              <a:rPr lang="en-US" altLang="ko-KR" sz="2400" b="1" dirty="0" smtClean="0"/>
              <a:t>FFT</a:t>
            </a:r>
          </a:p>
          <a:p>
            <a:pPr marL="342900" indent="-342900">
              <a:buAutoNum type="arabicPeriod"/>
            </a:pPr>
            <a:r>
              <a:rPr lang="en-US" altLang="ko-KR" sz="2400" b="1" dirty="0" smtClean="0"/>
              <a:t>Threshold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944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173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Peak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탐지 방식</a:t>
            </a:r>
            <a:endParaRPr lang="en-US" altLang="ko-KR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9562" y="1123736"/>
            <a:ext cx="8961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Peaks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Valleys</a:t>
            </a:r>
            <a:r>
              <a:rPr lang="ko-KR" altLang="en-US" dirty="0" smtClean="0"/>
              <a:t>가 잘 탐지 안되는 것을 확인할 수 있음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Smoothing</a:t>
            </a:r>
            <a:r>
              <a:rPr lang="ko-KR" altLang="en-US" dirty="0" smtClean="0"/>
              <a:t>을 통해 </a:t>
            </a:r>
            <a:r>
              <a:rPr lang="en-US" altLang="ko-KR" dirty="0" smtClean="0"/>
              <a:t>local minimum </a:t>
            </a:r>
            <a:r>
              <a:rPr lang="ko-KR" altLang="en-US" dirty="0" smtClean="0"/>
              <a:t>문제 해결 생각 중</a:t>
            </a:r>
            <a:r>
              <a:rPr lang="en-US" altLang="ko-KR" dirty="0" smtClean="0"/>
              <a:t>. (Smoothing </a:t>
            </a:r>
            <a:r>
              <a:rPr lang="ko-KR" altLang="en-US" dirty="0" smtClean="0"/>
              <a:t>적용을 한 결과임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8" y="2214562"/>
            <a:ext cx="5400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8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469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FFT(Fast Fourier Transform)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765" y="830745"/>
            <a:ext cx="102755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FFT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(3.mp4)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신호를 주파수 영역으로 변환하여 </a:t>
            </a:r>
            <a:r>
              <a:rPr lang="en-US" altLang="ko-KR" dirty="0" smtClean="0"/>
              <a:t>Dominant frequency * 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비교적 정확한 반복 추정 가능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노이즈에 강함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전체 신호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긴 윈도우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필요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실시간성이</a:t>
            </a:r>
            <a:r>
              <a:rPr lang="ko-KR" altLang="en-US" dirty="0" smtClean="0"/>
              <a:t> 크게 저해됨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즉각적으로 </a:t>
            </a:r>
            <a:r>
              <a:rPr lang="ko-KR" altLang="en-US" dirty="0" err="1" smtClean="0"/>
              <a:t>몇회가</a:t>
            </a:r>
            <a:r>
              <a:rPr lang="ko-KR" altLang="en-US" dirty="0" smtClean="0"/>
              <a:t> 표시 되는 것이 아니라 행동이 끝나고 영상 분석을 한 후 횟수를 측정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Sliding FFT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긴 신호 대신 고정 길이 윈도우로 잘라가면서 </a:t>
            </a:r>
            <a:r>
              <a:rPr lang="en-US" altLang="ko-KR" dirty="0" err="1" smtClean="0"/>
              <a:t>FFt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실시간 근사하게 가능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윈도우 크기만큼의 </a:t>
            </a:r>
            <a:r>
              <a:rPr lang="en-US" altLang="ko-KR" dirty="0" smtClean="0"/>
              <a:t>latency</a:t>
            </a:r>
            <a:r>
              <a:rPr lang="ko-KR" altLang="en-US" dirty="0" smtClean="0"/>
              <a:t>는 불가피함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(3</a:t>
            </a:r>
            <a:r>
              <a:rPr lang="ko-KR" altLang="en-US" dirty="0" smtClean="0"/>
              <a:t>초의 </a:t>
            </a:r>
            <a:r>
              <a:rPr lang="en-US" altLang="ko-KR" dirty="0" smtClean="0"/>
              <a:t>window </a:t>
            </a:r>
            <a:r>
              <a:rPr lang="ko-KR" altLang="en-US" dirty="0" err="1" smtClean="0"/>
              <a:t>설정시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초의 </a:t>
            </a:r>
            <a:r>
              <a:rPr lang="en-US" altLang="ko-KR" dirty="0" smtClean="0"/>
              <a:t>latency 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62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6477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Threshold_based count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방식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(Top, Mid, Bot)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8" y="1639215"/>
            <a:ext cx="7357621" cy="4215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579592" y="976766"/>
            <a:ext cx="453327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400" b="1" dirty="0" smtClean="0"/>
              <a:t>Threshold_based </a:t>
            </a:r>
            <a:r>
              <a:rPr lang="en-US" altLang="ko-KR" sz="2400" b="1" dirty="0"/>
              <a:t>Counting</a:t>
            </a:r>
            <a:endParaRPr lang="ko-KR" altLang="en-US" sz="2400" dirty="0"/>
          </a:p>
          <a:p>
            <a:pPr latinLnBrk="0">
              <a:spcAft>
                <a:spcPts val="600"/>
              </a:spcAft>
            </a:pPr>
            <a:r>
              <a:rPr lang="en-US" altLang="ko-KR" sz="1400" dirty="0"/>
              <a:t>angle </a:t>
            </a:r>
            <a:r>
              <a:rPr lang="ko-KR" altLang="en-US" sz="1400" dirty="0" err="1"/>
              <a:t>시계열을</a:t>
            </a:r>
            <a:r>
              <a:rPr lang="ko-KR" altLang="en-US" sz="1400" dirty="0"/>
              <a:t> 보고</a:t>
            </a:r>
            <a:r>
              <a:rPr lang="en-US" altLang="ko-KR" sz="1400" dirty="0"/>
              <a:t>, </a:t>
            </a:r>
            <a:r>
              <a:rPr lang="ko-KR" altLang="en-US" sz="1400" dirty="0"/>
              <a:t>상중하 </a:t>
            </a:r>
            <a:r>
              <a:rPr lang="ko-KR" altLang="en-US" sz="1400" dirty="0" err="1"/>
              <a:t>세구간을</a:t>
            </a:r>
            <a:r>
              <a:rPr lang="ko-KR" altLang="en-US" sz="1400" dirty="0"/>
              <a:t> 정해서 상태 전이가 발생할 때 </a:t>
            </a:r>
            <a:r>
              <a:rPr lang="en-US" altLang="ko-KR" sz="1400" dirty="0"/>
              <a:t>count</a:t>
            </a:r>
            <a:r>
              <a:rPr lang="ko-KR" altLang="en-US" sz="1400" dirty="0"/>
              <a:t>를  증가시키는 방식</a:t>
            </a:r>
          </a:p>
          <a:p>
            <a:pPr latinLnBrk="0">
              <a:spcAft>
                <a:spcPts val="600"/>
              </a:spcAft>
            </a:pPr>
            <a:r>
              <a:rPr lang="ko-KR" altLang="en-US" b="1" dirty="0" smtClean="0"/>
              <a:t>원리</a:t>
            </a:r>
            <a:endParaRPr lang="ko-KR" altLang="en-US" dirty="0"/>
          </a:p>
          <a:p>
            <a:pPr latinLnBrk="0">
              <a:spcAft>
                <a:spcPts val="600"/>
              </a:spcAft>
            </a:pPr>
            <a:r>
              <a:rPr lang="en-US" altLang="ko-KR" sz="1400" b="1" dirty="0" smtClean="0"/>
              <a:t>1. Bound </a:t>
            </a:r>
            <a:r>
              <a:rPr lang="ko-KR" altLang="en-US" sz="1400" b="1" dirty="0"/>
              <a:t>설정</a:t>
            </a:r>
            <a:endParaRPr lang="ko-KR" altLang="en-US" sz="1400" dirty="0"/>
          </a:p>
          <a:p>
            <a:pPr marL="285750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Upper </a:t>
            </a:r>
            <a:r>
              <a:rPr lang="en-US" altLang="ko-KR" sz="1400" dirty="0"/>
              <a:t>bound = </a:t>
            </a:r>
            <a:r>
              <a:rPr lang="ko-KR" altLang="en-US" sz="1400" dirty="0"/>
              <a:t>팔이 완전히 올라갔을 때 </a:t>
            </a:r>
            <a:r>
              <a:rPr lang="en-US" altLang="ko-KR" sz="1400" dirty="0"/>
              <a:t>angle </a:t>
            </a:r>
            <a:r>
              <a:rPr lang="ko-KR" altLang="en-US" sz="1400" dirty="0"/>
              <a:t>값 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160° </a:t>
            </a:r>
            <a:r>
              <a:rPr lang="ko-KR" altLang="en-US" sz="1400" dirty="0"/>
              <a:t>이상</a:t>
            </a:r>
            <a:r>
              <a:rPr lang="en-US" altLang="ko-KR" sz="1400" dirty="0"/>
              <a:t>)</a:t>
            </a:r>
          </a:p>
          <a:p>
            <a:pPr marL="285750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Lower </a:t>
            </a:r>
            <a:r>
              <a:rPr lang="en-US" altLang="ko-KR" sz="1400" dirty="0"/>
              <a:t>bound = </a:t>
            </a:r>
            <a:r>
              <a:rPr lang="ko-KR" altLang="en-US" sz="1400" dirty="0"/>
              <a:t>팔이 완전히 내려갔을 때 </a:t>
            </a:r>
            <a:r>
              <a:rPr lang="en-US" altLang="ko-KR" sz="1400" dirty="0"/>
              <a:t>angle </a:t>
            </a:r>
            <a:r>
              <a:rPr lang="ko-KR" altLang="en-US" sz="1400" dirty="0"/>
              <a:t>값 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60° </a:t>
            </a:r>
            <a:r>
              <a:rPr lang="ko-KR" altLang="en-US" sz="1400" dirty="0"/>
              <a:t>이하</a:t>
            </a:r>
            <a:r>
              <a:rPr lang="en-US" altLang="ko-KR" sz="1400" dirty="0"/>
              <a:t>)</a:t>
            </a:r>
          </a:p>
          <a:p>
            <a:pPr marL="285750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Middle </a:t>
            </a:r>
            <a:r>
              <a:rPr lang="en-US" altLang="ko-KR" sz="1400" dirty="0"/>
              <a:t>bound = </a:t>
            </a:r>
            <a:r>
              <a:rPr lang="ko-KR" altLang="en-US" sz="1400" dirty="0" err="1"/>
              <a:t>중간값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100° ~ 120° </a:t>
            </a:r>
            <a:r>
              <a:rPr lang="ko-KR" altLang="en-US" sz="1400" dirty="0"/>
              <a:t>사이</a:t>
            </a:r>
            <a:r>
              <a:rPr lang="en-US" altLang="ko-KR" sz="1400" dirty="0"/>
              <a:t>, </a:t>
            </a:r>
            <a:r>
              <a:rPr lang="ko-KR" altLang="en-US" sz="1400" dirty="0"/>
              <a:t>상태 전환 확인용</a:t>
            </a:r>
            <a:r>
              <a:rPr lang="en-US" altLang="ko-KR" sz="1400" dirty="0"/>
              <a:t>)</a:t>
            </a:r>
          </a:p>
          <a:p>
            <a:pPr latinLnBrk="0">
              <a:spcAft>
                <a:spcPts val="600"/>
              </a:spcAft>
            </a:pPr>
            <a:r>
              <a:rPr lang="en-US" altLang="ko-KR" sz="1400" b="1" dirty="0" smtClean="0"/>
              <a:t>2. </a:t>
            </a:r>
            <a:r>
              <a:rPr lang="ko-KR" altLang="en-US" sz="1400" b="1" dirty="0" smtClean="0"/>
              <a:t>상태 </a:t>
            </a:r>
            <a:r>
              <a:rPr lang="ko-KR" altLang="en-US" sz="1400" b="1" dirty="0"/>
              <a:t>머신 </a:t>
            </a:r>
            <a:r>
              <a:rPr lang="en-US" altLang="ko-KR" sz="1400" b="1" dirty="0"/>
              <a:t>(State Machine)</a:t>
            </a:r>
            <a:endParaRPr lang="ko-KR" altLang="en-US" sz="1400" dirty="0"/>
          </a:p>
          <a:p>
            <a:pPr marL="285750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현재 </a:t>
            </a:r>
            <a:r>
              <a:rPr lang="ko-KR" altLang="en-US" sz="1400" dirty="0"/>
              <a:t>상태를 </a:t>
            </a:r>
            <a:r>
              <a:rPr lang="en-US" altLang="ko-KR" sz="1400" dirty="0"/>
              <a:t>UP, DOWN, MIDDLE </a:t>
            </a:r>
            <a:r>
              <a:rPr lang="ko-KR" altLang="en-US" sz="1400" dirty="0"/>
              <a:t>로 구분</a:t>
            </a:r>
          </a:p>
          <a:p>
            <a:pPr marL="285750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DOWN </a:t>
            </a:r>
            <a:r>
              <a:rPr lang="en-US" altLang="ko-KR" sz="1400" dirty="0"/>
              <a:t>→ UP </a:t>
            </a:r>
            <a:r>
              <a:rPr lang="ko-KR" altLang="en-US" sz="1400" dirty="0"/>
              <a:t>혹은 </a:t>
            </a:r>
            <a:r>
              <a:rPr lang="en-US" altLang="ko-KR" sz="1400" dirty="0"/>
              <a:t>UP → DOWN </a:t>
            </a:r>
            <a:r>
              <a:rPr lang="ko-KR" altLang="en-US" sz="1400" dirty="0"/>
              <a:t>으로 전환될 때 </a:t>
            </a:r>
            <a:r>
              <a:rPr lang="en-US" altLang="ko-KR" sz="1400" dirty="0"/>
              <a:t>1</a:t>
            </a:r>
            <a:r>
              <a:rPr lang="ko-KR" altLang="en-US" sz="1400" dirty="0"/>
              <a:t>회 카운트 증가</a:t>
            </a:r>
          </a:p>
          <a:p>
            <a:pPr latinLnBrk="0">
              <a:spcAft>
                <a:spcPts val="600"/>
              </a:spcAft>
            </a:pPr>
            <a:r>
              <a:rPr lang="en-US" altLang="ko-KR" sz="1400" b="1" dirty="0" smtClean="0"/>
              <a:t>3. </a:t>
            </a:r>
            <a:r>
              <a:rPr lang="ko-KR" altLang="en-US" sz="1400" b="1" dirty="0" smtClean="0"/>
              <a:t>장점</a:t>
            </a:r>
            <a:endParaRPr lang="ko-KR" altLang="en-US" sz="1400" dirty="0"/>
          </a:p>
          <a:p>
            <a:pPr marL="285750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FFT</a:t>
            </a:r>
            <a:r>
              <a:rPr lang="ko-KR" altLang="en-US" sz="1400" dirty="0"/>
              <a:t>처럼 전체 평균이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개별 반복 동작을 직접 셀 수 있음</a:t>
            </a:r>
          </a:p>
          <a:p>
            <a:pPr marL="285750" indent="-2857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Peak </a:t>
            </a:r>
            <a:r>
              <a:rPr lang="en-US" altLang="ko-KR" sz="1400" dirty="0"/>
              <a:t>detection</a:t>
            </a:r>
            <a:r>
              <a:rPr lang="ko-KR" altLang="en-US" sz="1400" dirty="0"/>
              <a:t>보다 노이즈에 강함 </a:t>
            </a:r>
            <a:r>
              <a:rPr lang="en-US" altLang="ko-KR" sz="1400" dirty="0"/>
              <a:t>(bound </a:t>
            </a:r>
            <a:r>
              <a:rPr lang="ko-KR" altLang="en-US" sz="1400" dirty="0"/>
              <a:t>기반이므로 </a:t>
            </a:r>
            <a:r>
              <a:rPr lang="ko-KR" altLang="en-US" sz="1400" dirty="0" err="1"/>
              <a:t>잡동작에</a:t>
            </a:r>
            <a:r>
              <a:rPr lang="ko-KR" altLang="en-US" sz="1400" dirty="0"/>
              <a:t> 영향 덜 받음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105507" y="5956927"/>
            <a:ext cx="7357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 action="ppaction://hlinkfile"/>
              </a:rPr>
              <a:t>\\</a:t>
            </a:r>
            <a:r>
              <a:rPr lang="en-US" altLang="ko-KR" dirty="0" smtClean="0">
                <a:hlinkClick r:id="rId5" action="ppaction://hlinkfile"/>
              </a:rPr>
              <a:t>192.168.45.100\forGPU2\Kimjihoo\presentation\9-4\3.mp4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5507" y="738459"/>
            <a:ext cx="3799743" cy="8617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/>
              <a:t>Talal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Alatiah</a:t>
            </a:r>
            <a:r>
              <a:rPr lang="en-US" altLang="ko-KR" sz="1000" dirty="0"/>
              <a:t>, Chen </a:t>
            </a:r>
            <a:r>
              <a:rPr lang="en-US" altLang="ko-KR" sz="1000" dirty="0" err="1"/>
              <a:t>Chen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en-US" altLang="ko-KR" sz="1000" dirty="0"/>
              <a:t>Recognizing Exercises and Counting Repetitions in Real Time,</a:t>
            </a:r>
            <a:br>
              <a:rPr lang="en-US" altLang="ko-KR" sz="1000" dirty="0"/>
            </a:br>
            <a:r>
              <a:rPr lang="en-US" altLang="ko-KR" sz="1000" dirty="0" err="1"/>
              <a:t>arXiv</a:t>
            </a:r>
            <a:r>
              <a:rPr lang="en-US" altLang="ko-KR" sz="1000" dirty="0"/>
              <a:t> preprint arXiv:2005.03194,</a:t>
            </a:r>
            <a:br>
              <a:rPr lang="en-US" altLang="ko-KR" sz="1000" dirty="0"/>
            </a:br>
            <a:r>
              <a:rPr lang="en-US" altLang="ko-KR" sz="1000" dirty="0"/>
              <a:t>2020.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https://arxiv.org/abs/2005.03194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41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4976" y="2686902"/>
            <a:ext cx="65820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Real-time</a:t>
            </a:r>
          </a:p>
        </p:txBody>
      </p:sp>
    </p:spTree>
    <p:extLst>
      <p:ext uri="{BB962C8B-B14F-4D97-AF65-F5344CB8AC3E}">
        <p14:creationId xmlns:p14="http://schemas.microsoft.com/office/powerpoint/2010/main" val="10711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491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Real-Time YOLO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52" y="1088287"/>
            <a:ext cx="6816235" cy="543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79734" y="1088287"/>
            <a:ext cx="485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초당 </a:t>
            </a:r>
            <a:r>
              <a:rPr lang="en-US" altLang="ko-KR" dirty="0" smtClean="0"/>
              <a:t>7 Frame </a:t>
            </a:r>
            <a:r>
              <a:rPr lang="ko-KR" altLang="en-US" dirty="0" smtClean="0"/>
              <a:t>정도 계산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정확도는 환자복을 입었을 때와 누워있을 경우를 포함해서 실험해 보아야 할 듯함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33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13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 Purpose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508" y="902794"/>
            <a:ext cx="11732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/>
              <a:t>현재 </a:t>
            </a:r>
            <a:r>
              <a:rPr lang="ko-KR" altLang="en-US" dirty="0" smtClean="0"/>
              <a:t>제도적 </a:t>
            </a:r>
            <a:r>
              <a:rPr lang="ko-KR" altLang="en-US" dirty="0"/>
              <a:t>이유로 인해</a:t>
            </a:r>
            <a:r>
              <a:rPr lang="en-US" altLang="ko-KR" dirty="0"/>
              <a:t>, </a:t>
            </a:r>
            <a:r>
              <a:rPr lang="ko-KR" altLang="en-US" dirty="0"/>
              <a:t>병원에서는 중환자를 대상으로 한 적극적인 재활 치료가 충분히 이루어지지 않고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이로 인해 중환자들은 재활의 기회를 얻기 어려우며</a:t>
            </a:r>
            <a:r>
              <a:rPr lang="en-US" altLang="ko-KR" dirty="0"/>
              <a:t>, </a:t>
            </a:r>
            <a:r>
              <a:rPr lang="ko-KR" altLang="en-US" dirty="0"/>
              <a:t>스스로 운동을 지속하기에도 많은 제약을 겪고 있다</a:t>
            </a:r>
            <a:r>
              <a:rPr lang="en-US" altLang="ko-KR" dirty="0"/>
              <a:t>.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본 프로젝트는 이러한 문제를 해결하기 위해</a:t>
            </a:r>
            <a:r>
              <a:rPr lang="en-US" altLang="ko-KR" dirty="0"/>
              <a:t>, </a:t>
            </a:r>
            <a:r>
              <a:rPr lang="ko-KR" altLang="en-US" b="1" dirty="0"/>
              <a:t>환자 스스로 재활운동을 수행할 수 </a:t>
            </a:r>
            <a:r>
              <a:rPr lang="ko-KR" altLang="en-US" b="1" dirty="0"/>
              <a:t>있도록 별도의 센서나 복잡한 장비 없이 </a:t>
            </a:r>
            <a:r>
              <a:rPr lang="ko-KR" altLang="en-US" b="1" dirty="0" smtClean="0"/>
              <a:t>운동 </a:t>
            </a:r>
            <a:r>
              <a:rPr lang="ko-KR" altLang="en-US" b="1" dirty="0"/>
              <a:t>측정이 가능한 </a:t>
            </a:r>
            <a:r>
              <a:rPr lang="ko-KR" altLang="en-US" b="1" dirty="0" err="1" smtClean="0"/>
              <a:t>게임형</a:t>
            </a:r>
            <a:r>
              <a:rPr lang="ko-KR" altLang="en-US" b="1" dirty="0" smtClean="0"/>
              <a:t> </a:t>
            </a:r>
            <a:r>
              <a:rPr lang="ko-KR" altLang="en-US" b="1" dirty="0"/>
              <a:t>재활 프로그램</a:t>
            </a:r>
            <a:r>
              <a:rPr lang="ko-KR" altLang="en-US" dirty="0"/>
              <a:t>을 개발하는 것을 목표로 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latinLnBrk="0"/>
            <a:r>
              <a:rPr lang="ko-KR" altLang="en-US" dirty="0"/>
              <a:t>이를 위해 카메라</a:t>
            </a:r>
            <a:r>
              <a:rPr lang="en-US" altLang="ko-KR" dirty="0"/>
              <a:t>(</a:t>
            </a:r>
            <a:r>
              <a:rPr lang="ko-KR" altLang="en-US" dirty="0"/>
              <a:t>또는 스마트폰</a:t>
            </a:r>
            <a:r>
              <a:rPr lang="en-US" altLang="ko-KR" dirty="0"/>
              <a:t>)</a:t>
            </a:r>
            <a:r>
              <a:rPr lang="ko-KR" altLang="en-US" dirty="0"/>
              <a:t>로 촬영된 영상을 </a:t>
            </a:r>
            <a:r>
              <a:rPr lang="ko-KR" altLang="en-US" b="1" dirty="0"/>
              <a:t>실시간</a:t>
            </a:r>
            <a:r>
              <a:rPr lang="ko-KR" altLang="en-US" dirty="0"/>
              <a:t>으로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b="1" dirty="0"/>
              <a:t>AI </a:t>
            </a:r>
            <a:r>
              <a:rPr lang="ko-KR" altLang="en-US" b="1" dirty="0"/>
              <a:t>기반 </a:t>
            </a:r>
            <a:r>
              <a:rPr lang="en-US" altLang="ko-KR" b="1" dirty="0"/>
              <a:t>Pose Estimation</a:t>
            </a:r>
            <a:r>
              <a:rPr lang="ko-KR" altLang="en-US" b="1" dirty="0"/>
              <a:t>을 수행하고</a:t>
            </a:r>
            <a:r>
              <a:rPr lang="en-US" altLang="ko-KR" b="1" dirty="0"/>
              <a:t>, </a:t>
            </a:r>
            <a:r>
              <a:rPr lang="ko-KR" altLang="en-US" b="1" dirty="0"/>
              <a:t>운동의 반복 횟수를 자동으로 측정</a:t>
            </a:r>
            <a:r>
              <a:rPr lang="en-US" altLang="ko-KR" b="1" dirty="0"/>
              <a:t>·</a:t>
            </a:r>
            <a:r>
              <a:rPr lang="ko-KR" altLang="en-US" b="1" dirty="0" err="1"/>
              <a:t>피드백하는</a:t>
            </a:r>
            <a:r>
              <a:rPr lang="ko-KR" altLang="en-US" b="1" dirty="0"/>
              <a:t> 모델</a:t>
            </a:r>
            <a:r>
              <a:rPr lang="ko-KR" altLang="en-US" dirty="0"/>
              <a:t>을 개발한다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508" y="6301047"/>
            <a:ext cx="371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명 </a:t>
            </a:r>
            <a:r>
              <a:rPr lang="en-US" altLang="ko-KR" dirty="0" smtClean="0"/>
              <a:t>: Repetition Counter?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9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7197" y="2686902"/>
            <a:ext cx="69976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Next Task</a:t>
            </a:r>
            <a:endParaRPr lang="en-US" altLang="ko-KR" sz="96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Next Task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760" y="1130531"/>
            <a:ext cx="79284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AI_dataset</a:t>
            </a:r>
            <a:r>
              <a:rPr lang="en-US" altLang="ko-KR" dirty="0" smtClean="0"/>
              <a:t> filtering : N08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Nintendo Therapy </a:t>
            </a:r>
            <a:r>
              <a:rPr lang="ko-KR" altLang="en-US" dirty="0" smtClean="0"/>
              <a:t>영상 재활 운동 전후 환자 신체 능력 비교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가장 우선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Bosanjin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영상에 </a:t>
            </a:r>
            <a:r>
              <a:rPr lang="en-US" altLang="ko-KR" dirty="0" err="1" smtClean="0"/>
              <a:t>Repetiton</a:t>
            </a:r>
            <a:r>
              <a:rPr lang="en-US" altLang="ko-KR" dirty="0" smtClean="0"/>
              <a:t> Counter </a:t>
            </a:r>
            <a:r>
              <a:rPr lang="ko-KR" altLang="en-US" dirty="0" smtClean="0"/>
              <a:t>진행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30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953" y="2644170"/>
            <a:ext cx="37240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DATA</a:t>
            </a:r>
            <a:endParaRPr lang="en-US" altLang="ko-KR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37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640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8569"/>
          <a:stretch/>
        </p:blipFill>
        <p:spPr>
          <a:xfrm>
            <a:off x="134496" y="886954"/>
            <a:ext cx="11923008" cy="49239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16947"/>
              </p:ext>
            </p:extLst>
          </p:nvPr>
        </p:nvGraphicFramePr>
        <p:xfrm>
          <a:off x="167747" y="1549400"/>
          <a:ext cx="11856507" cy="292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2521">
                  <a:extLst>
                    <a:ext uri="{9D8B030D-6E8A-4147-A177-3AD203B41FA5}">
                      <a16:colId xmlns:a16="http://schemas.microsoft.com/office/drawing/2014/main" val="389718999"/>
                    </a:ext>
                  </a:extLst>
                </a:gridCol>
                <a:gridCol w="8173986">
                  <a:extLst>
                    <a:ext uri="{9D8B030D-6E8A-4147-A177-3AD203B41FA5}">
                      <a16:colId xmlns:a16="http://schemas.microsoft.com/office/drawing/2014/main" val="2841992526"/>
                    </a:ext>
                  </a:extLst>
                </a:gridCol>
              </a:tblGrid>
              <a:tr h="35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폴더명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내부 파일 내용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85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AI_datset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b="1" dirty="0" smtClean="0"/>
                        <a:t>10</a:t>
                      </a:r>
                      <a:r>
                        <a:rPr lang="ko-KR" altLang="en-US" b="1" dirty="0" smtClean="0"/>
                        <a:t>명의 일반인 </a:t>
                      </a:r>
                      <a:r>
                        <a:rPr lang="ko-KR" altLang="en-US" dirty="0" smtClean="0"/>
                        <a:t>실험자가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가지 촬영 각도와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가지 장소에서 </a:t>
                      </a:r>
                      <a:r>
                        <a:rPr lang="en-US" altLang="ko-KR" dirty="0" smtClean="0"/>
                        <a:t>29</a:t>
                      </a:r>
                      <a:r>
                        <a:rPr lang="ko-KR" altLang="en-US" dirty="0" smtClean="0"/>
                        <a:t>가지 재활 동작 중 일부를 무작위로 수행한 영상 데이터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02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sample_data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 smtClean="0"/>
                        <a:t>총 </a:t>
                      </a:r>
                      <a:r>
                        <a:rPr lang="en-US" altLang="ko-KR" dirty="0" smtClean="0"/>
                        <a:t>75</a:t>
                      </a:r>
                      <a:r>
                        <a:rPr lang="ko-KR" altLang="en-US" dirty="0" smtClean="0"/>
                        <a:t>개의 주요 </a:t>
                      </a:r>
                      <a:r>
                        <a:rPr lang="ko-KR" altLang="en-US" b="1" dirty="0" smtClean="0"/>
                        <a:t>재활 운동 샘플</a:t>
                      </a:r>
                      <a:r>
                        <a:rPr lang="ko-KR" altLang="en-US" dirty="0" smtClean="0"/>
                        <a:t>이 포함된 데이터 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0"/>
                      <a:r>
                        <a:rPr lang="ko-KR" altLang="en-US" dirty="0" err="1" smtClean="0"/>
                        <a:t>동작별</a:t>
                      </a:r>
                      <a:r>
                        <a:rPr lang="ko-KR" altLang="en-US" dirty="0" smtClean="0"/>
                        <a:t> 기준 자세 측정 및 모델 학습용으로 </a:t>
                      </a:r>
                      <a:r>
                        <a:rPr lang="ko-KR" altLang="en-US" dirty="0" err="1" smtClean="0"/>
                        <a:t>활용예정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7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Won_Kim_research_at_Bosanjin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b="1" dirty="0" smtClean="0"/>
                        <a:t>15</a:t>
                      </a:r>
                      <a:r>
                        <a:rPr lang="ko-KR" altLang="en-US" b="1" dirty="0" smtClean="0"/>
                        <a:t>명의 중환자 </a:t>
                      </a:r>
                      <a:r>
                        <a:rPr lang="ko-KR" altLang="en-US" dirty="0" smtClean="0"/>
                        <a:t>실험자가 방문</a:t>
                      </a:r>
                      <a:r>
                        <a:rPr lang="en-US" altLang="ko-KR" dirty="0" smtClean="0"/>
                        <a:t>(VISIT) </a:t>
                      </a:r>
                      <a:r>
                        <a:rPr lang="ko-KR" altLang="en-US" dirty="0" err="1" smtClean="0"/>
                        <a:t>날짜별로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2~3</a:t>
                      </a:r>
                      <a:r>
                        <a:rPr lang="ko-KR" altLang="en-US" dirty="0" smtClean="0"/>
                        <a:t>가지 재활 동작을 하나의 카메라로 수행한 실제 임상 환경 데이터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82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Nintendo_Therapy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b="1" dirty="0" smtClean="0"/>
                        <a:t>22</a:t>
                      </a:r>
                      <a:r>
                        <a:rPr lang="ko-KR" altLang="en-US" b="1" dirty="0" smtClean="0"/>
                        <a:t>명의 중환자 </a:t>
                      </a:r>
                      <a:r>
                        <a:rPr lang="ko-KR" altLang="en-US" dirty="0" smtClean="0"/>
                        <a:t>실험자가 방문</a:t>
                      </a:r>
                      <a:r>
                        <a:rPr lang="en-US" altLang="ko-KR" dirty="0" smtClean="0"/>
                        <a:t>(VISIT) </a:t>
                      </a:r>
                      <a:r>
                        <a:rPr lang="ko-KR" altLang="en-US" dirty="0" err="1" smtClean="0"/>
                        <a:t>날짜별로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2~3</a:t>
                      </a:r>
                      <a:r>
                        <a:rPr lang="ko-KR" altLang="en-US" dirty="0" smtClean="0"/>
                        <a:t>가지 재활 동작을 하나의 카메라로 수행한 실제 임상 환경 데이터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172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3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5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Labeling Pipeline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8" y="830744"/>
            <a:ext cx="7658425" cy="5900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855527" y="830744"/>
            <a:ext cx="425734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dirty="0"/>
              <a:t>제공되는 모든 데이터는 </a:t>
            </a:r>
            <a:r>
              <a:rPr lang="ko-KR" altLang="en-US" b="1" dirty="0" err="1"/>
              <a:t>라벨링이</a:t>
            </a:r>
            <a:r>
              <a:rPr lang="ko-KR" altLang="en-US" b="1" dirty="0"/>
              <a:t> 완료되지 않은 </a:t>
            </a:r>
            <a:r>
              <a:rPr lang="ko-KR" altLang="en-US" b="1" dirty="0" smtClean="0"/>
              <a:t>상태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atinLnBrk="0">
              <a:spcAft>
                <a:spcPts val="600"/>
              </a:spcAft>
            </a:pPr>
            <a:r>
              <a:rPr lang="ko-KR" altLang="en-US" dirty="0"/>
              <a:t>이를 해결하기 위해</a:t>
            </a:r>
            <a:r>
              <a:rPr lang="en-US" altLang="ko-KR" dirty="0"/>
              <a:t>, </a:t>
            </a:r>
            <a:r>
              <a:rPr lang="ko-KR" altLang="en-US" b="1" dirty="0"/>
              <a:t>시간이 다소 소요되더라도 높은 정확도를 보장하는 </a:t>
            </a:r>
            <a:r>
              <a:rPr lang="ko-KR" altLang="en-US" b="1" dirty="0" smtClean="0"/>
              <a:t>모델</a:t>
            </a:r>
            <a:r>
              <a:rPr lang="en-US" altLang="ko-KR" b="1" dirty="0" smtClean="0"/>
              <a:t>(sapiens)</a:t>
            </a:r>
            <a:r>
              <a:rPr lang="ko-KR" altLang="en-US" b="1" dirty="0" smtClean="0"/>
              <a:t>을 </a:t>
            </a:r>
            <a:r>
              <a:rPr lang="ko-KR" altLang="en-US" b="1" dirty="0"/>
              <a:t>활용하여</a:t>
            </a:r>
            <a:r>
              <a:rPr lang="ko-KR" altLang="en-US" dirty="0"/>
              <a:t> 각 영상으로부터 신뢰도 높은 라벨 정보를 </a:t>
            </a:r>
            <a:r>
              <a:rPr lang="ko-KR" altLang="en-US" dirty="0" smtClean="0"/>
              <a:t>추출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atinLnBrk="0">
              <a:spcAft>
                <a:spcPts val="600"/>
              </a:spcAft>
            </a:pPr>
            <a:r>
              <a:rPr lang="ko-KR" altLang="en-US" dirty="0"/>
              <a:t>이렇게 생성된 라벨 데이터는 추후 </a:t>
            </a:r>
            <a:r>
              <a:rPr lang="ko-KR" altLang="en-US" b="1" dirty="0" err="1"/>
              <a:t>실시간성이</a:t>
            </a:r>
            <a:r>
              <a:rPr lang="ko-KR" altLang="en-US" b="1" dirty="0"/>
              <a:t> 높은 모델</a:t>
            </a:r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: YOLOv11-Pose)</a:t>
            </a:r>
            <a:r>
              <a:rPr lang="ko-KR" altLang="en-US" b="1" dirty="0"/>
              <a:t>의 </a:t>
            </a:r>
            <a:r>
              <a:rPr lang="en-US" altLang="ko-KR" b="1" dirty="0" err="1"/>
              <a:t>Finetuning</a:t>
            </a:r>
            <a:r>
              <a:rPr lang="en-US" altLang="ko-KR" b="1" dirty="0"/>
              <a:t> </a:t>
            </a:r>
            <a:r>
              <a:rPr lang="ko-KR" altLang="en-US" b="1" dirty="0"/>
              <a:t>및 추가 학습</a:t>
            </a:r>
            <a:r>
              <a:rPr lang="en-US" altLang="ko-KR" b="1" dirty="0"/>
              <a:t>(Training)</a:t>
            </a:r>
            <a:r>
              <a:rPr lang="ko-KR" altLang="en-US" dirty="0"/>
              <a:t> 에 </a:t>
            </a:r>
            <a:r>
              <a:rPr lang="ko-KR" altLang="en-US" dirty="0" smtClean="0"/>
              <a:t>활용할 예정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75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880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Sapiens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효율성 실험</a:t>
            </a:r>
            <a:endParaRPr lang="en-US" altLang="ko-KR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8757" y="927712"/>
            <a:ext cx="1173229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dirty="0"/>
              <a:t>Sapiens </a:t>
            </a:r>
            <a:r>
              <a:rPr lang="ko-KR" altLang="en-US" dirty="0"/>
              <a:t>모델은 </a:t>
            </a:r>
            <a:r>
              <a:rPr lang="en-US" altLang="ko-KR" b="1" dirty="0"/>
              <a:t>Top-Down </a:t>
            </a:r>
            <a:r>
              <a:rPr lang="ko-KR" altLang="en-US" b="1" dirty="0"/>
              <a:t>방식</a:t>
            </a:r>
            <a:r>
              <a:rPr lang="ko-KR" altLang="en-US" dirty="0"/>
              <a:t>을 사용하여</a:t>
            </a:r>
            <a:r>
              <a:rPr lang="en-US" altLang="ko-KR" dirty="0"/>
              <a:t>, </a:t>
            </a:r>
            <a:r>
              <a:rPr lang="ko-KR" altLang="en-US" dirty="0"/>
              <a:t>먼저 사람을 </a:t>
            </a:r>
            <a:r>
              <a:rPr lang="ko-KR" altLang="en-US" b="1" dirty="0"/>
              <a:t>탐지</a:t>
            </a:r>
            <a:r>
              <a:rPr lang="en-US" altLang="ko-KR" b="1" dirty="0"/>
              <a:t>(Detection)</a:t>
            </a:r>
            <a:r>
              <a:rPr lang="ko-KR" altLang="en-US" dirty="0"/>
              <a:t> 한 뒤 해당 </a:t>
            </a:r>
            <a:r>
              <a:rPr lang="en-US" altLang="ko-KR" b="1" dirty="0"/>
              <a:t>Boundary Box </a:t>
            </a:r>
            <a:r>
              <a:rPr lang="ko-KR" altLang="en-US" b="1" dirty="0"/>
              <a:t>영역 내에서 </a:t>
            </a:r>
            <a:r>
              <a:rPr lang="en-US" altLang="ko-KR" b="1" dirty="0"/>
              <a:t>Pose Estimation</a:t>
            </a:r>
            <a:r>
              <a:rPr lang="ko-KR" altLang="en-US" b="1" dirty="0"/>
              <a:t>을 수행</a:t>
            </a:r>
            <a:r>
              <a:rPr lang="ko-KR" altLang="en-US" dirty="0"/>
              <a:t>함으로써 </a:t>
            </a:r>
            <a:r>
              <a:rPr lang="en-US" altLang="ko-KR" dirty="0"/>
              <a:t>Skeleton </a:t>
            </a:r>
            <a:r>
              <a:rPr lang="ko-KR" altLang="en-US" dirty="0"/>
              <a:t>및 </a:t>
            </a:r>
            <a:r>
              <a:rPr lang="en-US" altLang="ko-KR" dirty="0" err="1"/>
              <a:t>keypoints</a:t>
            </a:r>
            <a:r>
              <a:rPr lang="ko-KR" altLang="en-US" dirty="0"/>
              <a:t>를 추출한다</a:t>
            </a:r>
            <a:r>
              <a:rPr lang="en-US" altLang="ko-KR" dirty="0" smtClean="0"/>
              <a:t>.</a:t>
            </a:r>
          </a:p>
          <a:p>
            <a:pPr latinLnBrk="0">
              <a:spcAft>
                <a:spcPts val="600"/>
              </a:spcAft>
            </a:pPr>
            <a:r>
              <a:rPr lang="ko-KR" altLang="en-US" dirty="0" smtClean="0"/>
              <a:t>그러나 </a:t>
            </a:r>
            <a:r>
              <a:rPr lang="ko-KR" altLang="en-US" dirty="0"/>
              <a:t>재활 영상의 특성상</a:t>
            </a:r>
            <a:r>
              <a:rPr lang="en-US" altLang="ko-KR" dirty="0"/>
              <a:t>, </a:t>
            </a:r>
            <a:r>
              <a:rPr lang="ko-KR" altLang="en-US" b="1" dirty="0"/>
              <a:t>환자의 움직임이 크지 않고 위치 변화가 거의 없기 때문에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프레임마다</a:t>
            </a:r>
            <a:r>
              <a:rPr lang="ko-KR" altLang="en-US" dirty="0"/>
              <a:t> 별도의 탐지 과정을 수행할 필요는 없다</a:t>
            </a:r>
            <a:r>
              <a:rPr lang="en-US" altLang="ko-KR" dirty="0" smtClean="0"/>
              <a:t>. (5 Frame </a:t>
            </a:r>
            <a:r>
              <a:rPr lang="ko-KR" altLang="en-US" dirty="0" smtClean="0"/>
              <a:t>마다 </a:t>
            </a:r>
            <a:r>
              <a:rPr lang="en-US" altLang="ko-KR" dirty="0" smtClean="0"/>
              <a:t>Detector </a:t>
            </a:r>
            <a:r>
              <a:rPr lang="ko-KR" altLang="en-US" dirty="0" smtClean="0"/>
              <a:t>시행</a:t>
            </a:r>
            <a:r>
              <a:rPr lang="en-US" altLang="ko-KR" dirty="0" smtClean="0"/>
              <a:t>)</a:t>
            </a:r>
          </a:p>
          <a:p>
            <a:pPr latinLnBrk="0">
              <a:spcAft>
                <a:spcPts val="600"/>
              </a:spcAft>
            </a:pPr>
            <a:r>
              <a:rPr lang="ko-KR" altLang="en-US" dirty="0" smtClean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현재 사용 중인 </a:t>
            </a:r>
            <a:r>
              <a:rPr lang="en-US" altLang="ko-KR" dirty="0"/>
              <a:t>Detector</a:t>
            </a:r>
            <a:r>
              <a:rPr lang="ko-KR" altLang="en-US" dirty="0"/>
              <a:t>의 크기가 비교적 크기 때문에</a:t>
            </a:r>
            <a:r>
              <a:rPr lang="en-US" altLang="ko-KR" dirty="0"/>
              <a:t>, </a:t>
            </a:r>
            <a:r>
              <a:rPr lang="ko-KR" altLang="en-US" b="1" dirty="0"/>
              <a:t>보다 경량화된 모델을 활용할 경우 </a:t>
            </a:r>
            <a:r>
              <a:rPr lang="ko-KR" altLang="en-US" b="1" dirty="0" err="1"/>
              <a:t>라벨링</a:t>
            </a:r>
            <a:r>
              <a:rPr lang="ko-KR" altLang="en-US" b="1" dirty="0"/>
              <a:t> 속도를 크게 향상시킬 수 있다</a:t>
            </a:r>
            <a:r>
              <a:rPr lang="en-US" altLang="ko-KR" b="1" dirty="0"/>
              <a:t>.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68757" y="3599787"/>
            <a:ext cx="11732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dirty="0" smtClean="0"/>
              <a:t>현재 해당 방식을 활용하기에는 정확도가 </a:t>
            </a:r>
            <a:r>
              <a:rPr lang="ko-KR" altLang="en-US" dirty="0" smtClean="0"/>
              <a:t>낮아질 가능성이 존재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방식으로 시간이 </a:t>
            </a:r>
            <a:r>
              <a:rPr lang="ko-KR" altLang="en-US" dirty="0" smtClean="0"/>
              <a:t>오래 걸리더라도 </a:t>
            </a:r>
            <a:r>
              <a:rPr lang="ko-KR" altLang="en-US" dirty="0" smtClean="0"/>
              <a:t>정확한 </a:t>
            </a:r>
            <a:r>
              <a:rPr lang="en-US" altLang="ko-KR" dirty="0" smtClean="0"/>
              <a:t>labeling</a:t>
            </a:r>
            <a:r>
              <a:rPr lang="ko-KR" altLang="en-US" dirty="0" smtClean="0"/>
              <a:t>을 하는 방식으로 </a:t>
            </a:r>
            <a:r>
              <a:rPr lang="en-US" altLang="ko-KR" dirty="0" err="1" smtClean="0"/>
              <a:t>keypoints</a:t>
            </a:r>
            <a:r>
              <a:rPr lang="ko-KR" altLang="en-US" dirty="0" smtClean="0"/>
              <a:t>를 추출하고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82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17" y="903081"/>
            <a:ext cx="4990100" cy="304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17" y="4034345"/>
            <a:ext cx="3189836" cy="2622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278582" y="927712"/>
            <a:ext cx="662247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dirty="0" smtClean="0"/>
              <a:t>Outlier </a:t>
            </a:r>
            <a:r>
              <a:rPr lang="ko-KR" altLang="en-US" dirty="0"/>
              <a:t>발생 원인 분석 </a:t>
            </a:r>
            <a:r>
              <a:rPr lang="en-US" altLang="ko-KR" dirty="0"/>
              <a:t>(Analysis of Outlier Occurrence</a:t>
            </a:r>
            <a:r>
              <a:rPr lang="en-US" altLang="ko-KR" dirty="0" smtClean="0"/>
              <a:t>)</a:t>
            </a:r>
          </a:p>
          <a:p>
            <a:pPr latinLnBrk="0">
              <a:spcAft>
                <a:spcPts val="600"/>
              </a:spcAft>
            </a:pPr>
            <a:r>
              <a:rPr lang="ko-KR" altLang="en-US" dirty="0" err="1" smtClean="0"/>
              <a:t>라벨링</a:t>
            </a:r>
            <a:r>
              <a:rPr lang="ko-KR" altLang="en-US" dirty="0" smtClean="0"/>
              <a:t> </a:t>
            </a:r>
            <a:r>
              <a:rPr lang="ko-KR" altLang="en-US" dirty="0"/>
              <a:t>결과에서 일부 프레임에서 </a:t>
            </a:r>
            <a:r>
              <a:rPr lang="en-US" altLang="ko-KR" dirty="0"/>
              <a:t>Outlier</a:t>
            </a:r>
            <a:r>
              <a:rPr lang="ko-KR" altLang="en-US" dirty="0"/>
              <a:t>가 발생하는 현상을 확인할 수 있었다</a:t>
            </a:r>
            <a:r>
              <a:rPr lang="en-US" altLang="ko-KR" dirty="0" smtClean="0"/>
              <a:t>.</a:t>
            </a:r>
          </a:p>
          <a:p>
            <a:pPr latinLnBrk="0">
              <a:spcAft>
                <a:spcPts val="600"/>
              </a:spcAft>
            </a:pPr>
            <a:r>
              <a:rPr lang="ko-KR" altLang="en-US" dirty="0" smtClean="0"/>
              <a:t>이러한 </a:t>
            </a:r>
            <a:r>
              <a:rPr lang="en-US" altLang="ko-KR" dirty="0"/>
              <a:t>Outlier</a:t>
            </a:r>
            <a:r>
              <a:rPr lang="ko-KR" altLang="en-US" dirty="0"/>
              <a:t>는 주로 다음과 같은 이유로 발생한다</a:t>
            </a:r>
            <a:r>
              <a:rPr lang="en-US" altLang="ko-KR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en-US" altLang="ko-KR" dirty="0" smtClean="0"/>
              <a:t>Occlusion </a:t>
            </a:r>
            <a:r>
              <a:rPr lang="ko-KR" altLang="en-US" dirty="0" smtClean="0"/>
              <a:t>문제</a:t>
            </a:r>
            <a:endParaRPr lang="en-US" altLang="ko-KR" dirty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특정 </a:t>
            </a:r>
            <a:r>
              <a:rPr lang="ko-KR" altLang="en-US" dirty="0"/>
              <a:t>자세나 시점에서 신체 일부가 가려지면서 관절 인식이 불완전하게 이루어지는 경우</a:t>
            </a:r>
            <a:r>
              <a:rPr lang="en-US" altLang="ko-KR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ko-KR" altLang="en-US" dirty="0" smtClean="0"/>
              <a:t>좌</a:t>
            </a:r>
            <a:r>
              <a:rPr lang="en-US" altLang="ko-KR" dirty="0"/>
              <a:t>·</a:t>
            </a:r>
            <a:r>
              <a:rPr lang="ko-KR" altLang="en-US" dirty="0"/>
              <a:t>우</a:t>
            </a:r>
            <a:r>
              <a:rPr lang="en-US" altLang="ko-KR" dirty="0"/>
              <a:t>(L–R) </a:t>
            </a:r>
            <a:r>
              <a:rPr lang="ko-KR" altLang="en-US" dirty="0"/>
              <a:t>혼동 문제 </a:t>
            </a:r>
            <a:endParaRPr lang="en-US" altLang="ko-KR" dirty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Left </a:t>
            </a:r>
            <a:r>
              <a:rPr lang="en-US" altLang="ko-KR" dirty="0"/>
              <a:t>Elbow</a:t>
            </a:r>
            <a:r>
              <a:rPr lang="ko-KR" altLang="en-US" dirty="0"/>
              <a:t>와 </a:t>
            </a:r>
            <a:r>
              <a:rPr lang="en-US" altLang="ko-KR" dirty="0"/>
              <a:t>Right Elbow </a:t>
            </a:r>
            <a:r>
              <a:rPr lang="ko-KR" altLang="en-US" dirty="0"/>
              <a:t>등 대칭 관절이 혼동되어 </a:t>
            </a:r>
            <a:r>
              <a:rPr lang="en-US" altLang="ko-KR" dirty="0" err="1"/>
              <a:t>Keypoints</a:t>
            </a:r>
            <a:r>
              <a:rPr lang="ko-KR" altLang="en-US" dirty="0"/>
              <a:t>가 겹치거나 뒤바뀌는 경우</a:t>
            </a:r>
            <a:r>
              <a:rPr lang="en-US" altLang="ko-KR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ko-KR" altLang="en-US" dirty="0" smtClean="0"/>
              <a:t>흔들림</a:t>
            </a:r>
            <a:r>
              <a:rPr lang="en-US" altLang="ko-KR" dirty="0"/>
              <a:t>(Blur) </a:t>
            </a:r>
            <a:r>
              <a:rPr lang="ko-KR" altLang="en-US" dirty="0"/>
              <a:t>문제 </a:t>
            </a:r>
            <a:endParaRPr lang="en-US" altLang="ko-KR" dirty="0" smtClean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빠른 </a:t>
            </a:r>
            <a:r>
              <a:rPr lang="ko-KR" altLang="en-US" dirty="0"/>
              <a:t>움직임으로 인해 영상에 잔상이 남으며</a:t>
            </a:r>
            <a:r>
              <a:rPr lang="en-US" altLang="ko-KR" dirty="0"/>
              <a:t>, </a:t>
            </a:r>
            <a:r>
              <a:rPr lang="ko-KR" altLang="en-US" dirty="0"/>
              <a:t>정확한 좌표가 추출되지 않는 경우</a:t>
            </a:r>
            <a:r>
              <a:rPr lang="en-US" altLang="ko-KR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ko-KR" altLang="en-US" dirty="0" smtClean="0"/>
              <a:t>환자복에 </a:t>
            </a:r>
            <a:r>
              <a:rPr lang="ko-KR" altLang="en-US" dirty="0"/>
              <a:t>의한 관절 위치 혼동 </a:t>
            </a:r>
            <a:endParaRPr lang="en-US" altLang="ko-KR" dirty="0" smtClean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상</a:t>
            </a:r>
            <a:r>
              <a:rPr lang="en-US" altLang="ko-KR" dirty="0"/>
              <a:t>·</a:t>
            </a:r>
            <a:r>
              <a:rPr lang="ko-KR" altLang="en-US" dirty="0"/>
              <a:t>하의가 동일한 패턴을 가진 통이 큰 환자복으로 인해 팔꿈치나 무릎 등 관절의 경계가 명확히 구분되지 않는 경우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543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971133"/>
              </p:ext>
            </p:extLst>
          </p:nvPr>
        </p:nvGraphicFramePr>
        <p:xfrm>
          <a:off x="105508" y="830745"/>
          <a:ext cx="11826645" cy="58673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6630">
                  <a:extLst>
                    <a:ext uri="{9D8B030D-6E8A-4147-A177-3AD203B41FA5}">
                      <a16:colId xmlns:a16="http://schemas.microsoft.com/office/drawing/2014/main" val="3925815009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469763277"/>
                    </a:ext>
                  </a:extLst>
                </a:gridCol>
                <a:gridCol w="4839702">
                  <a:extLst>
                    <a:ext uri="{9D8B030D-6E8A-4147-A177-3AD203B41FA5}">
                      <a16:colId xmlns:a16="http://schemas.microsoft.com/office/drawing/2014/main" val="1432964365"/>
                    </a:ext>
                  </a:extLst>
                </a:gridCol>
                <a:gridCol w="4839702">
                  <a:extLst>
                    <a:ext uri="{9D8B030D-6E8A-4147-A177-3AD203B41FA5}">
                      <a16:colId xmlns:a16="http://schemas.microsoft.com/office/drawing/2014/main" val="2963318207"/>
                    </a:ext>
                  </a:extLst>
                </a:gridCol>
              </a:tblGrid>
              <a:tr h="35797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069158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Confidence</a:t>
                      </a:r>
                      <a:r>
                        <a:rPr lang="en-US" altLang="ko-KR" baseline="0" dirty="0" smtClean="0"/>
                        <a:t> Score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내재적 지표이기 때문에 신뢰도를 그대로 사용할 수 있다</a:t>
                      </a:r>
                      <a:r>
                        <a:rPr lang="en-US" altLang="ko-KR" sz="1200" dirty="0" smtClean="0"/>
                        <a:t>. (</a:t>
                      </a:r>
                      <a:r>
                        <a:rPr lang="ko-KR" altLang="en-US" sz="1200" dirty="0" smtClean="0"/>
                        <a:t>실시간 처리에 최적이다</a:t>
                      </a:r>
                      <a:r>
                        <a:rPr lang="en-US" altLang="ko-KR" sz="1200" dirty="0" smtClean="0"/>
                        <a:t>.)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신뢰 가중치 </a:t>
                      </a:r>
                      <a:r>
                        <a:rPr lang="en-US" altLang="ko-KR" sz="1200" b="1" dirty="0" smtClean="0"/>
                        <a:t>(weight)</a:t>
                      </a:r>
                      <a:r>
                        <a:rPr lang="ko-KR" altLang="en-US" sz="1200" b="1" dirty="0" smtClean="0"/>
                        <a:t>로 활용할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Occulusion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blur, </a:t>
                      </a:r>
                      <a:r>
                        <a:rPr lang="ko-KR" altLang="en-US" sz="1200" baseline="0" dirty="0" smtClean="0"/>
                        <a:t>조명 문제 등 </a:t>
                      </a:r>
                      <a:r>
                        <a:rPr lang="ko-KR" altLang="en-US" sz="1200" b="1" baseline="0" dirty="0" smtClean="0"/>
                        <a:t>시각적 가림에 매우 취약</a:t>
                      </a:r>
                      <a:r>
                        <a:rPr lang="ko-KR" altLang="en-US" sz="1200" baseline="0" dirty="0" smtClean="0"/>
                        <a:t>하다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환경마다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baseline confidence</a:t>
                      </a:r>
                      <a:r>
                        <a:rPr lang="ko-KR" altLang="en-US" sz="1200" baseline="0" dirty="0" smtClean="0"/>
                        <a:t>가 달라 절대적인 </a:t>
                      </a:r>
                      <a:r>
                        <a:rPr lang="en-US" altLang="ko-KR" sz="1200" baseline="0" dirty="0" smtClean="0"/>
                        <a:t>threshold </a:t>
                      </a:r>
                      <a:r>
                        <a:rPr lang="ko-KR" altLang="en-US" sz="1200" baseline="0" dirty="0" smtClean="0"/>
                        <a:t>설정이 어렵다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453431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Velocity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물리적으로 직관적이다</a:t>
                      </a:r>
                      <a:r>
                        <a:rPr lang="en-US" altLang="ko-KR" sz="1200" dirty="0" smtClean="0"/>
                        <a:t>. 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(Outlier</a:t>
                      </a:r>
                      <a:r>
                        <a:rPr lang="ko-KR" altLang="en-US" sz="1200" dirty="0" smtClean="0"/>
                        <a:t>는 위치 변화가 급변하는 경우가 대다수이기 때문에 시각적으로도 확인이 용이하다</a:t>
                      </a:r>
                      <a:r>
                        <a:rPr lang="en-US" altLang="ko-KR" sz="1200" dirty="0" smtClean="0"/>
                        <a:t>.)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Frame rate</a:t>
                      </a:r>
                      <a:r>
                        <a:rPr lang="ko-KR" altLang="en-US" sz="1200" dirty="0" smtClean="0"/>
                        <a:t>가 낮거나 불규칙할 경우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빠른 움직임에 약하다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baseline="0" dirty="0" smtClean="0"/>
                        <a:t>정지 </a:t>
                      </a:r>
                      <a:r>
                        <a:rPr lang="en-US" altLang="ko-KR" sz="1200" b="1" baseline="0" dirty="0" smtClean="0"/>
                        <a:t>-&gt; </a:t>
                      </a:r>
                      <a:r>
                        <a:rPr lang="ko-KR" altLang="en-US" sz="1200" b="1" baseline="0" dirty="0" smtClean="0"/>
                        <a:t>움직임 전환 구간에서 </a:t>
                      </a:r>
                      <a:r>
                        <a:rPr lang="ko-KR" altLang="en-US" sz="1200" b="1" baseline="0" dirty="0" err="1" smtClean="0"/>
                        <a:t>오탐이</a:t>
                      </a:r>
                      <a:r>
                        <a:rPr lang="ko-KR" altLang="en-US" sz="1200" b="1" baseline="0" dirty="0" smtClean="0"/>
                        <a:t> 자주 발생한다</a:t>
                      </a:r>
                      <a:r>
                        <a:rPr lang="en-US" altLang="ko-KR" sz="1200" b="1" baseline="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절대적 </a:t>
                      </a:r>
                      <a:r>
                        <a:rPr lang="en-US" altLang="ko-KR" sz="1200" baseline="0" dirty="0" smtClean="0"/>
                        <a:t>threshold </a:t>
                      </a:r>
                      <a:r>
                        <a:rPr lang="ko-KR" altLang="en-US" sz="1200" baseline="0" dirty="0" smtClean="0"/>
                        <a:t>설정이 어렵다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115931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Angle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카메라 위치나 프레임 이동에 강하다</a:t>
                      </a:r>
                      <a:r>
                        <a:rPr lang="en-US" altLang="ko-KR" sz="1200" dirty="0" smtClean="0"/>
                        <a:t>. (</a:t>
                      </a:r>
                      <a:r>
                        <a:rPr lang="ko-KR" altLang="en-US" sz="1200" dirty="0" smtClean="0"/>
                        <a:t>상대적 구조이기 때문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실제 동작 이상 탐지에 적합하다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(2D </a:t>
                      </a:r>
                      <a:r>
                        <a:rPr lang="ko-KR" altLang="en-US" sz="1200" dirty="0" smtClean="0"/>
                        <a:t>환경에서는 다소 제한적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팔이나 다리가 카메라와 일직선 상에 놓일 경우</a:t>
                      </a:r>
                      <a:r>
                        <a:rPr lang="en-US" altLang="ko-KR" sz="1200" b="1" dirty="0" smtClean="0"/>
                        <a:t>, angle</a:t>
                      </a:r>
                      <a:r>
                        <a:rPr lang="ko-KR" altLang="en-US" sz="1200" b="1" dirty="0" smtClean="0"/>
                        <a:t>의 값이</a:t>
                      </a:r>
                      <a:r>
                        <a:rPr lang="ko-KR" altLang="en-US" sz="1200" b="1" baseline="0" dirty="0" smtClean="0"/>
                        <a:t> 불연속적으로 변할 수 있다</a:t>
                      </a:r>
                      <a:r>
                        <a:rPr lang="en-US" altLang="ko-KR" sz="1200" b="1" baseline="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관절 누락 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계산이 불가능 하다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285300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Kalman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현재 상태를 이전 예측과 새 관측을 가중 평균으로 융합하는 방식이다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Outlier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탐지보다는 </a:t>
                      </a:r>
                      <a:r>
                        <a:rPr lang="en-US" altLang="ko-KR" sz="1200" b="1" baseline="0" dirty="0" smtClean="0"/>
                        <a:t>Jitter </a:t>
                      </a:r>
                      <a:r>
                        <a:rPr lang="ko-KR" altLang="en-US" sz="1200" b="1" baseline="0" dirty="0" smtClean="0"/>
                        <a:t>문제를 해결하는데 적합</a:t>
                      </a:r>
                      <a:r>
                        <a:rPr lang="ko-KR" altLang="en-US" sz="1200" baseline="0" dirty="0" smtClean="0"/>
                        <a:t>하다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Gausian</a:t>
                      </a:r>
                      <a:r>
                        <a:rPr lang="en-US" altLang="ko-KR" sz="1200" dirty="0" smtClean="0"/>
                        <a:t> noise</a:t>
                      </a:r>
                      <a:r>
                        <a:rPr lang="ko-KR" altLang="en-US" sz="1200" dirty="0" smtClean="0"/>
                        <a:t>를 전제로 설계되었기 때문에 </a:t>
                      </a:r>
                      <a:r>
                        <a:rPr lang="ko-KR" altLang="en-US" sz="1200" b="1" dirty="0" smtClean="0"/>
                        <a:t>비정상적으로 큰 </a:t>
                      </a:r>
                      <a:r>
                        <a:rPr lang="en-US" altLang="ko-KR" sz="1200" b="1" dirty="0" smtClean="0"/>
                        <a:t>Outlier</a:t>
                      </a:r>
                      <a:r>
                        <a:rPr lang="ko-KR" altLang="en-US" sz="1200" b="1" dirty="0" smtClean="0"/>
                        <a:t>는 그대로 반영</a:t>
                      </a:r>
                      <a:r>
                        <a:rPr lang="ko-KR" altLang="en-US" sz="1200" dirty="0" smtClean="0"/>
                        <a:t>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파라미터</a:t>
                      </a:r>
                      <a:r>
                        <a:rPr lang="ko-KR" altLang="en-US" sz="1200" dirty="0" smtClean="0"/>
                        <a:t> 설정에 매우 민감하다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807155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Isolation Forest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분포 가정이 필요 없다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Temporal </a:t>
                      </a:r>
                      <a:r>
                        <a:rPr lang="ko-KR" altLang="en-US" sz="1200" dirty="0" smtClean="0"/>
                        <a:t>정보를 고려하지 않아 </a:t>
                      </a:r>
                      <a:r>
                        <a:rPr lang="ko-KR" altLang="en-US" sz="1200" b="1" dirty="0" smtClean="0"/>
                        <a:t>연속된 </a:t>
                      </a:r>
                      <a:r>
                        <a:rPr lang="en-US" altLang="ko-KR" sz="1200" b="1" dirty="0" smtClean="0"/>
                        <a:t>Outlier</a:t>
                      </a:r>
                      <a:r>
                        <a:rPr lang="ko-KR" altLang="en-US" sz="1200" b="1" dirty="0" smtClean="0"/>
                        <a:t>를 잘 잡아내지 못한다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정상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baseline="0" dirty="0" smtClean="0"/>
                        <a:t>이상 비율에 민감하다</a:t>
                      </a:r>
                      <a:r>
                        <a:rPr lang="en-US" altLang="ko-KR" sz="1200" baseline="0" dirty="0" smtClean="0"/>
                        <a:t>. (</a:t>
                      </a:r>
                      <a:r>
                        <a:rPr lang="ko-KR" altLang="en-US" sz="1200" baseline="0" dirty="0" smtClean="0"/>
                        <a:t>절대적인 값 설정이 어렵다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실시간성이</a:t>
                      </a:r>
                      <a:r>
                        <a:rPr lang="ko-KR" altLang="en-US" sz="1200" dirty="0" smtClean="0"/>
                        <a:t> 없다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790722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FFT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반복 동작에 매우 적합하다</a:t>
                      </a:r>
                      <a:r>
                        <a:rPr lang="en-US" altLang="ko-KR" sz="1200" b="1" dirty="0" smtClean="0"/>
                        <a:t>.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주기적 동작은 주파수 스펙트럼이 일정하다</a:t>
                      </a:r>
                      <a:r>
                        <a:rPr lang="en-US" altLang="ko-KR" sz="1200" dirty="0" smtClean="0"/>
                        <a:t>.)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Occulusion</a:t>
                      </a:r>
                      <a:r>
                        <a:rPr lang="ko-KR" altLang="en-US" sz="1200" dirty="0" smtClean="0"/>
                        <a:t>이나 </a:t>
                      </a:r>
                      <a:r>
                        <a:rPr lang="en-US" altLang="ko-KR" sz="1200" dirty="0" smtClean="0"/>
                        <a:t>confidence drop</a:t>
                      </a:r>
                      <a:r>
                        <a:rPr lang="ko-KR" altLang="en-US" sz="1200" dirty="0" smtClean="0"/>
                        <a:t>에 비교적 덜 민감하다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단발성 튐 보다는 주기적 패턴 이상에 강하므로</a:t>
                      </a:r>
                      <a:r>
                        <a:rPr lang="ko-KR" altLang="en-US" sz="1200" dirty="0" smtClean="0"/>
                        <a:t> 순간 </a:t>
                      </a:r>
                      <a:r>
                        <a:rPr lang="en-US" altLang="ko-KR" sz="1200" dirty="0" smtClean="0"/>
                        <a:t>Outlier </a:t>
                      </a:r>
                      <a:r>
                        <a:rPr lang="ko-KR" altLang="en-US" sz="1200" dirty="0" smtClean="0"/>
                        <a:t>탐지에는 부적합하다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 smtClean="0"/>
                        <a:t>실시간성이</a:t>
                      </a:r>
                      <a:r>
                        <a:rPr lang="ko-KR" altLang="en-US" sz="1200" b="1" dirty="0" smtClean="0"/>
                        <a:t> 없다</a:t>
                      </a:r>
                      <a:r>
                        <a:rPr lang="en-US" altLang="ko-KR" sz="1200" b="1" dirty="0" smtClean="0"/>
                        <a:t>.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Window_FFT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또한 </a:t>
                      </a:r>
                      <a:r>
                        <a:rPr lang="en-US" altLang="ko-KR" sz="1200" baseline="0" dirty="0" smtClean="0"/>
                        <a:t>3~5</a:t>
                      </a:r>
                      <a:r>
                        <a:rPr lang="ko-KR" altLang="en-US" sz="1200" baseline="0" dirty="0" smtClean="0"/>
                        <a:t>초의 </a:t>
                      </a:r>
                      <a:r>
                        <a:rPr lang="en-US" altLang="ko-KR" sz="1200" baseline="0" dirty="0" smtClean="0"/>
                        <a:t>latency</a:t>
                      </a:r>
                      <a:r>
                        <a:rPr lang="ko-KR" altLang="en-US" sz="1200" baseline="0" dirty="0" smtClean="0"/>
                        <a:t>가 발생한다</a:t>
                      </a:r>
                      <a:r>
                        <a:rPr lang="en-US" altLang="ko-KR" sz="1200" baseline="0" dirty="0" smtClean="0"/>
                        <a:t>.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216167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IQR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계산이 단순하고 빠르다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튀는 값에 가장 강한 모습을 보인다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시간 연속성을 고려하지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 smtClean="0"/>
                        <a:t>실시간성이</a:t>
                      </a:r>
                      <a:r>
                        <a:rPr lang="ko-KR" altLang="en-US" sz="1200" b="1" dirty="0" smtClean="0"/>
                        <a:t> 없다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6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2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6945</TotalTime>
  <Words>1773</Words>
  <Application>Microsoft Office PowerPoint</Application>
  <PresentationFormat>와이드스크린</PresentationFormat>
  <Paragraphs>306</Paragraphs>
  <Slides>31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Biome Light</vt:lpstr>
      <vt:lpstr>나눔고딕 ExtraBold</vt:lpstr>
      <vt:lpstr>맑은 고딕</vt:lpstr>
      <vt:lpstr>맑은 고딕 Semilight</vt:lpstr>
      <vt:lpstr>Arial</vt:lpstr>
      <vt:lpstr>Arial Black</vt:lpstr>
      <vt:lpstr>Bahnschrift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MI2RL</dc:creator>
  <cp:lastModifiedBy>MI2RL</cp:lastModifiedBy>
  <cp:revision>171</cp:revision>
  <dcterms:created xsi:type="dcterms:W3CDTF">2025-09-04T03:31:05Z</dcterms:created>
  <dcterms:modified xsi:type="dcterms:W3CDTF">2025-11-03T08:20:51Z</dcterms:modified>
</cp:coreProperties>
</file>